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68" r:id="rId3"/>
    <p:sldId id="301" r:id="rId4"/>
    <p:sldId id="266" r:id="rId5"/>
    <p:sldId id="303" r:id="rId6"/>
    <p:sldId id="298" r:id="rId7"/>
    <p:sldId id="302" r:id="rId8"/>
    <p:sldId id="273" r:id="rId9"/>
    <p:sldId id="306" r:id="rId10"/>
    <p:sldId id="286" r:id="rId11"/>
    <p:sldId id="285" r:id="rId12"/>
    <p:sldId id="283" r:id="rId13"/>
    <p:sldId id="305" r:id="rId14"/>
    <p:sldId id="281" r:id="rId15"/>
    <p:sldId id="280" r:id="rId16"/>
    <p:sldId id="315" r:id="rId17"/>
    <p:sldId id="279" r:id="rId18"/>
    <p:sldId id="304" r:id="rId19"/>
    <p:sldId id="278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314" r:id="rId28"/>
    <p:sldId id="295" r:id="rId29"/>
    <p:sldId id="311" r:id="rId30"/>
    <p:sldId id="308" r:id="rId31"/>
    <p:sldId id="310" r:id="rId32"/>
    <p:sldId id="312" r:id="rId33"/>
    <p:sldId id="313" r:id="rId34"/>
    <p:sldId id="274" r:id="rId35"/>
    <p:sldId id="265" r:id="rId36"/>
  </p:sldIdLst>
  <p:sldSz cx="24368125" cy="13716000"/>
  <p:notesSz cx="6858000" cy="9144000"/>
  <p:defaultTextStyle>
    <a:defPPr>
      <a:defRPr lang="en-US"/>
    </a:defPPr>
    <a:lvl1pPr marL="0" algn="l" defTabSz="108809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090" algn="l" defTabSz="108809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6181" algn="l" defTabSz="108809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4271" algn="l" defTabSz="108809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2361" algn="l" defTabSz="108809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0451" algn="l" defTabSz="108809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28542" algn="l" defTabSz="108809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16632" algn="l" defTabSz="108809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4722" algn="l" defTabSz="108809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C22"/>
    <a:srgbClr val="000000"/>
    <a:srgbClr val="00503E"/>
    <a:srgbClr val="B9CDE5"/>
    <a:srgbClr val="254061"/>
    <a:srgbClr val="E6B9B8"/>
    <a:srgbClr val="632523"/>
    <a:srgbClr val="4F6228"/>
    <a:srgbClr val="D7E4BD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598" autoAdjust="0"/>
  </p:normalViewPr>
  <p:slideViewPr>
    <p:cSldViewPr snapToGrid="0">
      <p:cViewPr varScale="1">
        <p:scale>
          <a:sx n="43" d="100"/>
          <a:sy n="43" d="100"/>
        </p:scale>
        <p:origin x="-888" y="-104"/>
      </p:cViewPr>
      <p:guideLst>
        <p:guide orient="horz" pos="4320"/>
        <p:guide pos="7675"/>
      </p:guideLst>
    </p:cSldViewPr>
  </p:slideViewPr>
  <p:outlineViewPr>
    <p:cViewPr>
      <p:scale>
        <a:sx n="33" d="100"/>
        <a:sy n="33" d="100"/>
      </p:scale>
      <p:origin x="0" y="105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ubbard\Desktop\SMH%20stick\CDCB\GeneSeek_May2017-grw-smh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C:\Users\shubbard\Desktop\SMH%20stick\CDCB\GeneSeek_May2017-grw-smh.xlsx" TargetMode="External"/><Relationship Id="rId3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file:///C:\Users\shubbard\Desktop\SMH%20stick\CDCB\GeneSeek_May2017-grw-smh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file:///\\10.19.53.11\data-M\GRW\GRAPHICS\GenerationInterval_Cur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oleObject" Target="file:///\\10.19.53.11\data-M\GRW\GRAPHICS\GenerationInterval_Cur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M:\GRW\GRAPHICS\average%20net%20merit%20by%20date%20entered%20AI.xlsx" TargetMode="External"/><Relationship Id="rId2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2827019941067"/>
          <c:y val="0.0337206368566116"/>
          <c:w val="0.81574473007427"/>
          <c:h val="0.81957070453657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'Genotype counts'!$B$1</c:f>
              <c:strCache>
                <c:ptCount val="1"/>
                <c:pt idx="0">
                  <c:v>Males</c:v>
                </c:pt>
              </c:strCache>
            </c:strRef>
          </c:tx>
          <c:spPr>
            <a:gradFill flip="none" rotWithShape="1">
              <a:gsLst>
                <a:gs pos="0">
                  <a:srgbClr val="254061"/>
                </a:gs>
                <a:gs pos="50000">
                  <a:srgbClr val="B9CDE5"/>
                </a:gs>
                <a:gs pos="100000">
                  <a:srgbClr val="254061"/>
                </a:gs>
              </a:gsLst>
              <a:lin ang="0" scaled="1"/>
              <a:tileRect/>
            </a:gradFill>
            <a:ln w="6350" cap="sq">
              <a:solidFill>
                <a:sysClr val="windowText" lastClr="000000"/>
              </a:solidFill>
              <a:miter lim="800000"/>
            </a:ln>
          </c:spPr>
          <c:invertIfNegative val="0"/>
          <c:cat>
            <c:numRef>
              <c:f>'Genotype counts'!$A$2:$A$12</c:f>
              <c:numCache>
                <c:formatCode>General</c:formatCode>
                <c:ptCount val="11"/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2015.0</c:v>
                </c:pt>
                <c:pt idx="9">
                  <c:v>2016.0</c:v>
                </c:pt>
              </c:numCache>
            </c:numRef>
          </c:cat>
          <c:val>
            <c:numRef>
              <c:f>'Genotype counts'!$B$2:$B$12</c:f>
              <c:numCache>
                <c:formatCode>#,##0</c:formatCode>
                <c:ptCount val="11"/>
                <c:pt idx="1">
                  <c:v>15697.0</c:v>
                </c:pt>
                <c:pt idx="2">
                  <c:v>13252.0</c:v>
                </c:pt>
                <c:pt idx="3">
                  <c:v>13981.0</c:v>
                </c:pt>
                <c:pt idx="4">
                  <c:v>24985.0</c:v>
                </c:pt>
                <c:pt idx="5">
                  <c:v>31281.0</c:v>
                </c:pt>
                <c:pt idx="6">
                  <c:v>38168.0</c:v>
                </c:pt>
                <c:pt idx="7">
                  <c:v>48073.0</c:v>
                </c:pt>
                <c:pt idx="8">
                  <c:v>43257.0</c:v>
                </c:pt>
                <c:pt idx="9">
                  <c:v>58008.0</c:v>
                </c:pt>
              </c:numCache>
            </c:numRef>
          </c:val>
        </c:ser>
        <c:ser>
          <c:idx val="2"/>
          <c:order val="1"/>
          <c:tx>
            <c:strRef>
              <c:f>'Genotype counts'!$C$1</c:f>
              <c:strCache>
                <c:ptCount val="1"/>
                <c:pt idx="0">
                  <c:v>Females</c:v>
                </c:pt>
              </c:strCache>
            </c:strRef>
          </c:tx>
          <c:spPr>
            <a:gradFill flip="none" rotWithShape="1">
              <a:gsLst>
                <a:gs pos="0">
                  <a:srgbClr val="C0504D">
                    <a:lumMod val="75000"/>
                  </a:srgbClr>
                </a:gs>
                <a:gs pos="50000">
                  <a:srgbClr val="C0504D">
                    <a:lumMod val="40000"/>
                    <a:lumOff val="60000"/>
                  </a:srgbClr>
                </a:gs>
                <a:gs pos="100000">
                  <a:srgbClr val="632523"/>
                </a:gs>
              </a:gsLst>
              <a:lin ang="0" scaled="1"/>
              <a:tileRect/>
            </a:gradFill>
            <a:ln cap="sq">
              <a:solidFill>
                <a:sysClr val="windowText" lastClr="000000"/>
              </a:solidFill>
              <a:miter lim="800000"/>
            </a:ln>
          </c:spPr>
          <c:invertIfNegative val="0"/>
          <c:cat>
            <c:numRef>
              <c:f>'Genotype counts'!$A$2:$A$12</c:f>
              <c:numCache>
                <c:formatCode>General</c:formatCode>
                <c:ptCount val="11"/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2015.0</c:v>
                </c:pt>
                <c:pt idx="9">
                  <c:v>2016.0</c:v>
                </c:pt>
              </c:numCache>
            </c:numRef>
          </c:cat>
          <c:val>
            <c:numRef>
              <c:f>'Genotype counts'!$C$2:$C$12</c:f>
              <c:numCache>
                <c:formatCode>#,##0</c:formatCode>
                <c:ptCount val="11"/>
                <c:pt idx="1">
                  <c:v>4468.0</c:v>
                </c:pt>
                <c:pt idx="2">
                  <c:v>9704.0</c:v>
                </c:pt>
                <c:pt idx="3">
                  <c:v>32658.0</c:v>
                </c:pt>
                <c:pt idx="4">
                  <c:v>81003.0</c:v>
                </c:pt>
                <c:pt idx="5">
                  <c:v>156540.0</c:v>
                </c:pt>
                <c:pt idx="6">
                  <c:v>226310.0</c:v>
                </c:pt>
                <c:pt idx="7">
                  <c:v>296141.0</c:v>
                </c:pt>
                <c:pt idx="8">
                  <c:v>413491.0</c:v>
                </c:pt>
                <c:pt idx="9">
                  <c:v>444832.0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2106469992"/>
        <c:axId val="2145108696"/>
      </c:barChart>
      <c:catAx>
        <c:axId val="-21064699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4800" b="0">
                    <a:latin typeface="Calibri" pitchFamily="34" charset="0"/>
                  </a:defRPr>
                </a:pPr>
                <a:r>
                  <a:rPr lang="en-US" sz="4800" b="0">
                    <a:latin typeface="Calibri" pitchFamily="34" charset="0"/>
                  </a:rPr>
                  <a:t>Evaluation year</a:t>
                </a:r>
              </a:p>
            </c:rich>
          </c:tx>
          <c:layout>
            <c:manualLayout>
              <c:xMode val="edge"/>
              <c:yMode val="edge"/>
              <c:x val="0.481205197340527"/>
              <c:y val="0.9286544969232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635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4200" b="0">
                <a:latin typeface="Calibri" pitchFamily="34" charset="0"/>
              </a:defRPr>
            </a:pPr>
            <a:endParaRPr lang="en-US"/>
          </a:p>
        </c:txPr>
        <c:crossAx val="2145108696"/>
        <c:crosses val="autoZero"/>
        <c:auto val="1"/>
        <c:lblAlgn val="ctr"/>
        <c:lblOffset val="0"/>
        <c:noMultiLvlLbl val="0"/>
      </c:catAx>
      <c:valAx>
        <c:axId val="214510869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4800" b="0">
                    <a:latin typeface="Calibri" pitchFamily="34" charset="0"/>
                  </a:defRPr>
                </a:pPr>
                <a:r>
                  <a:rPr lang="en-US" sz="4800" b="0">
                    <a:latin typeface="Calibri" pitchFamily="34" charset="0"/>
                  </a:rPr>
                  <a:t>Genotypes (no.)</a:t>
                </a:r>
              </a:p>
            </c:rich>
          </c:tx>
          <c:layout>
            <c:manualLayout>
              <c:xMode val="edge"/>
              <c:yMode val="edge"/>
              <c:x val="0.000626770346663673"/>
              <c:y val="0.25086368910224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6350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4200" b="0" i="0" baseline="0">
                <a:latin typeface="Calibri" pitchFamily="34" charset="0"/>
              </a:defRPr>
            </a:pPr>
            <a:endParaRPr lang="en-US"/>
          </a:p>
        </c:txPr>
        <c:crossAx val="-2106469992"/>
        <c:crosses val="autoZero"/>
        <c:crossBetween val="midCat"/>
        <c:majorUnit val="100000.0"/>
      </c:valAx>
    </c:plotArea>
    <c:legend>
      <c:legendPos val="r"/>
      <c:layout>
        <c:manualLayout>
          <c:xMode val="edge"/>
          <c:yMode val="edge"/>
          <c:x val="0.295571793251806"/>
          <c:y val="0.119971541142779"/>
          <c:w val="0.149333603768771"/>
          <c:h val="0.158822691741238"/>
        </c:manualLayout>
      </c:layout>
      <c:overlay val="0"/>
      <c:txPr>
        <a:bodyPr/>
        <a:lstStyle/>
        <a:p>
          <a:pPr>
            <a:defRPr sz="4800" b="0">
              <a:latin typeface="Calibri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4596378157864"/>
          <c:y val="0.0518353991462395"/>
          <c:w val="0.61133736040751"/>
          <c:h val="0.80665447364174"/>
        </c:manualLayout>
      </c:layout>
      <c:barChart>
        <c:barDir val="col"/>
        <c:grouping val="percentStacked"/>
        <c:varyColors val="0"/>
        <c:ser>
          <c:idx val="1"/>
          <c:order val="0"/>
          <c:tx>
            <c:strRef>
              <c:f>'Service sire age'!$C$4</c:f>
              <c:strCache>
                <c:ptCount val="1"/>
                <c:pt idx="0">
                  <c:v>Young, genotyped</c:v>
                </c:pt>
              </c:strCache>
            </c:strRef>
          </c:tx>
          <c:spPr>
            <a:gradFill flip="none" rotWithShape="1">
              <a:gsLst>
                <a:gs pos="0">
                  <a:srgbClr val="254061"/>
                </a:gs>
                <a:gs pos="50000">
                  <a:srgbClr val="B9CDE5"/>
                </a:gs>
                <a:gs pos="100000">
                  <a:srgbClr val="254061"/>
                </a:gs>
              </a:gsLst>
              <a:lin ang="10800000" scaled="1"/>
              <a:tileRect/>
            </a:gradFill>
            <a:ln>
              <a:solidFill>
                <a:sysClr val="windowText" lastClr="0000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3000" b="1">
                    <a:latin typeface="Calibri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'Service sire age'!$B$5:$B$10</c:f>
              <c:numCache>
                <c:formatCode>General</c:formatCode>
                <c:ptCount val="6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  <c:pt idx="3">
                  <c:v>2014.0</c:v>
                </c:pt>
                <c:pt idx="4">
                  <c:v>2015.0</c:v>
                </c:pt>
                <c:pt idx="5">
                  <c:v>2016.0</c:v>
                </c:pt>
              </c:numCache>
            </c:numRef>
          </c:cat>
          <c:val>
            <c:numRef>
              <c:f>'Service sire age'!$C$5:$C$10</c:f>
              <c:numCache>
                <c:formatCode>0</c:formatCode>
                <c:ptCount val="6"/>
                <c:pt idx="0">
                  <c:v>47.83668891283416</c:v>
                </c:pt>
                <c:pt idx="1">
                  <c:v>51.32598678360709</c:v>
                </c:pt>
                <c:pt idx="2">
                  <c:v>54.06081792205826</c:v>
                </c:pt>
                <c:pt idx="3">
                  <c:v>57.6464302865061</c:v>
                </c:pt>
                <c:pt idx="4">
                  <c:v>62.9206386962361</c:v>
                </c:pt>
                <c:pt idx="5">
                  <c:v>67.36136120052375</c:v>
                </c:pt>
              </c:numCache>
            </c:numRef>
          </c:val>
        </c:ser>
        <c:ser>
          <c:idx val="2"/>
          <c:order val="1"/>
          <c:tx>
            <c:strRef>
              <c:f>'Service sire age'!$D$4</c:f>
              <c:strCache>
                <c:ptCount val="1"/>
                <c:pt idx="0">
                  <c:v>Young, nongenotyped</c:v>
                </c:pt>
              </c:strCache>
            </c:strRef>
          </c:tx>
          <c:spPr>
            <a:gradFill>
              <a:gsLst>
                <a:gs pos="0">
                  <a:sysClr val="windowText" lastClr="000000"/>
                </a:gs>
                <a:gs pos="5000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Text" lastClr="000000"/>
                </a:gs>
              </a:gsLst>
              <a:lin ang="0" scaled="1"/>
            </a:gradFill>
            <a:ln>
              <a:solidFill>
                <a:sysClr val="windowText" lastClr="0000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3000" b="1">
                    <a:latin typeface="Calibri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'Service sire age'!$B$5:$B$10</c:f>
              <c:numCache>
                <c:formatCode>General</c:formatCode>
                <c:ptCount val="6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  <c:pt idx="3">
                  <c:v>2014.0</c:v>
                </c:pt>
                <c:pt idx="4">
                  <c:v>2015.0</c:v>
                </c:pt>
                <c:pt idx="5">
                  <c:v>2016.0</c:v>
                </c:pt>
              </c:numCache>
            </c:numRef>
          </c:cat>
          <c:val>
            <c:numRef>
              <c:f>'Service sire age'!$D$5:$D$10</c:f>
              <c:numCache>
                <c:formatCode>0</c:formatCode>
                <c:ptCount val="6"/>
                <c:pt idx="0">
                  <c:v>0.257865439722866</c:v>
                </c:pt>
                <c:pt idx="1">
                  <c:v>0.188358778325619</c:v>
                </c:pt>
                <c:pt idx="2">
                  <c:v>0.100324021586854</c:v>
                </c:pt>
                <c:pt idx="3">
                  <c:v>0.0324405087049026</c:v>
                </c:pt>
                <c:pt idx="4">
                  <c:v>0.0335379005044835</c:v>
                </c:pt>
                <c:pt idx="5">
                  <c:v>0.0342388421543759</c:v>
                </c:pt>
              </c:numCache>
            </c:numRef>
          </c:val>
        </c:ser>
        <c:ser>
          <c:idx val="3"/>
          <c:order val="2"/>
          <c:tx>
            <c:strRef>
              <c:f>'Service sire age'!$E$4</c:f>
              <c:strCache>
                <c:ptCount val="1"/>
                <c:pt idx="0">
                  <c:v>1st crop, genotyped</c:v>
                </c:pt>
              </c:strCache>
            </c:strRef>
          </c:tx>
          <c:spPr>
            <a:gradFill flip="none" rotWithShape="1">
              <a:gsLst>
                <a:gs pos="0">
                  <a:srgbClr val="632523"/>
                </a:gs>
                <a:gs pos="50000">
                  <a:srgbClr val="E6B9B8"/>
                </a:gs>
                <a:gs pos="100000">
                  <a:srgbClr val="C0504D">
                    <a:lumMod val="50000"/>
                  </a:srgbClr>
                </a:gs>
              </a:gsLst>
              <a:lin ang="0" scaled="1"/>
              <a:tileRect/>
            </a:gradFill>
            <a:ln>
              <a:solidFill>
                <a:sysClr val="windowText" lastClr="0000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3000" b="1">
                    <a:latin typeface="Calibri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'Service sire age'!$B$5:$B$10</c:f>
              <c:numCache>
                <c:formatCode>General</c:formatCode>
                <c:ptCount val="6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  <c:pt idx="3">
                  <c:v>2014.0</c:v>
                </c:pt>
                <c:pt idx="4">
                  <c:v>2015.0</c:v>
                </c:pt>
                <c:pt idx="5">
                  <c:v>2016.0</c:v>
                </c:pt>
              </c:numCache>
            </c:numRef>
          </c:cat>
          <c:val>
            <c:numRef>
              <c:f>'Service sire age'!$E$5:$E$10</c:f>
              <c:numCache>
                <c:formatCode>0</c:formatCode>
                <c:ptCount val="6"/>
                <c:pt idx="0">
                  <c:v>39.06873003841686</c:v>
                </c:pt>
                <c:pt idx="1">
                  <c:v>39.15041633683392</c:v>
                </c:pt>
                <c:pt idx="2">
                  <c:v>36.64832992538991</c:v>
                </c:pt>
                <c:pt idx="3">
                  <c:v>33.22910190681816</c:v>
                </c:pt>
                <c:pt idx="4">
                  <c:v>31.03976669552631</c:v>
                </c:pt>
                <c:pt idx="5">
                  <c:v>28.17585535647808</c:v>
                </c:pt>
              </c:numCache>
            </c:numRef>
          </c:val>
        </c:ser>
        <c:ser>
          <c:idx val="4"/>
          <c:order val="3"/>
          <c:tx>
            <c:strRef>
              <c:f>'Service sire age'!$F$4</c:f>
              <c:strCache>
                <c:ptCount val="1"/>
                <c:pt idx="0">
                  <c:v>1st crop, nongenotyped</c:v>
                </c:pt>
              </c:strCache>
            </c:strRef>
          </c:tx>
          <c:spPr>
            <a:gradFill>
              <a:gsLst>
                <a:gs pos="0">
                  <a:srgbClr val="2D2A46"/>
                </a:gs>
                <a:gs pos="50000">
                  <a:srgbClr val="ABA3E5"/>
                </a:gs>
                <a:gs pos="100000">
                  <a:srgbClr val="2D2A46"/>
                </a:gs>
              </a:gsLst>
              <a:lin ang="0" scaled="1"/>
            </a:gradFill>
            <a:ln>
              <a:solidFill>
                <a:sysClr val="windowText" lastClr="0000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3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'Service sire age'!$B$5:$B$10</c:f>
              <c:numCache>
                <c:formatCode>General</c:formatCode>
                <c:ptCount val="6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  <c:pt idx="3">
                  <c:v>2014.0</c:v>
                </c:pt>
                <c:pt idx="4">
                  <c:v>2015.0</c:v>
                </c:pt>
                <c:pt idx="5">
                  <c:v>2016.0</c:v>
                </c:pt>
              </c:numCache>
            </c:numRef>
          </c:cat>
          <c:val>
            <c:numRef>
              <c:f>'Service sire age'!$F$5:$F$10</c:f>
              <c:numCache>
                <c:formatCode>0</c:formatCode>
                <c:ptCount val="6"/>
                <c:pt idx="0">
                  <c:v>0.700527852928108</c:v>
                </c:pt>
                <c:pt idx="1">
                  <c:v>0.400225519063679</c:v>
                </c:pt>
                <c:pt idx="2">
                  <c:v>0.275793391897351</c:v>
                </c:pt>
                <c:pt idx="3">
                  <c:v>0.134674286289159</c:v>
                </c:pt>
                <c:pt idx="4">
                  <c:v>0.0602879135066342</c:v>
                </c:pt>
                <c:pt idx="5">
                  <c:v>0.0625220011804924</c:v>
                </c:pt>
              </c:numCache>
            </c:numRef>
          </c:val>
        </c:ser>
        <c:ser>
          <c:idx val="5"/>
          <c:order val="4"/>
          <c:tx>
            <c:strRef>
              <c:f>'Service sire age'!$G$4</c:f>
              <c:strCache>
                <c:ptCount val="1"/>
                <c:pt idx="0">
                  <c:v>Old, genotyped</c:v>
                </c:pt>
              </c:strCache>
            </c:strRef>
          </c:tx>
          <c:spPr>
            <a:gradFill>
              <a:gsLst>
                <a:gs pos="0">
                  <a:srgbClr val="4F6228"/>
                </a:gs>
                <a:gs pos="50000">
                  <a:srgbClr val="D7E4BD"/>
                </a:gs>
                <a:gs pos="100000">
                  <a:srgbClr val="9BBB59">
                    <a:lumMod val="50000"/>
                  </a:srgbClr>
                </a:gs>
              </a:gsLst>
              <a:lin ang="0" scaled="1"/>
            </a:gradFill>
            <a:ln>
              <a:solidFill>
                <a:sysClr val="windowText" lastClr="0000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3000" b="1">
                    <a:latin typeface="Calibri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'Service sire age'!$B$5:$B$10</c:f>
              <c:numCache>
                <c:formatCode>General</c:formatCode>
                <c:ptCount val="6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  <c:pt idx="3">
                  <c:v>2014.0</c:v>
                </c:pt>
                <c:pt idx="4">
                  <c:v>2015.0</c:v>
                </c:pt>
                <c:pt idx="5">
                  <c:v>2016.0</c:v>
                </c:pt>
              </c:numCache>
            </c:numRef>
          </c:cat>
          <c:val>
            <c:numRef>
              <c:f>'Service sire age'!$G$5:$G$10</c:f>
              <c:numCache>
                <c:formatCode>0</c:formatCode>
                <c:ptCount val="6"/>
                <c:pt idx="0">
                  <c:v>11.21946029791765</c:v>
                </c:pt>
                <c:pt idx="1">
                  <c:v>8.29461240779764</c:v>
                </c:pt>
                <c:pt idx="2">
                  <c:v>8.515606870476544</c:v>
                </c:pt>
                <c:pt idx="3">
                  <c:v>8.619350812565002</c:v>
                </c:pt>
                <c:pt idx="4">
                  <c:v>5.69310641266073</c:v>
                </c:pt>
                <c:pt idx="5">
                  <c:v>4.205624648519659</c:v>
                </c:pt>
              </c:numCache>
            </c:numRef>
          </c:val>
        </c:ser>
        <c:ser>
          <c:idx val="6"/>
          <c:order val="5"/>
          <c:tx>
            <c:strRef>
              <c:f>'Service sire age'!$H$4</c:f>
              <c:strCache>
                <c:ptCount val="1"/>
                <c:pt idx="0">
                  <c:v>Old, nongenotyped</c:v>
                </c:pt>
              </c:strCache>
            </c:strRef>
          </c:tx>
          <c:spPr>
            <a:gradFill>
              <a:gsLst>
                <a:gs pos="0">
                  <a:srgbClr val="F79646">
                    <a:lumMod val="50000"/>
                  </a:srgbClr>
                </a:gs>
                <a:gs pos="50000">
                  <a:schemeClr val="accent6">
                    <a:lumMod val="60000"/>
                    <a:lumOff val="40000"/>
                  </a:schemeClr>
                </a:gs>
                <a:gs pos="100000">
                  <a:srgbClr val="F79646">
                    <a:lumMod val="50000"/>
                  </a:srgbClr>
                </a:gs>
              </a:gsLst>
              <a:lin ang="0" scaled="1"/>
            </a:gradFill>
            <a:ln>
              <a:solidFill>
                <a:sysClr val="windowText" lastClr="0000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3000" b="1">
                    <a:latin typeface="Calibri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'Service sire age'!$B$5:$B$10</c:f>
              <c:numCache>
                <c:formatCode>General</c:formatCode>
                <c:ptCount val="6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  <c:pt idx="3">
                  <c:v>2014.0</c:v>
                </c:pt>
                <c:pt idx="4">
                  <c:v>2015.0</c:v>
                </c:pt>
                <c:pt idx="5">
                  <c:v>2016.0</c:v>
                </c:pt>
              </c:numCache>
            </c:numRef>
          </c:cat>
          <c:val>
            <c:numRef>
              <c:f>'Service sire age'!$H$5:$H$10</c:f>
              <c:numCache>
                <c:formatCode>0</c:formatCode>
                <c:ptCount val="6"/>
                <c:pt idx="0">
                  <c:v>0.916727458180416</c:v>
                </c:pt>
                <c:pt idx="1">
                  <c:v>0.640400174372033</c:v>
                </c:pt>
                <c:pt idx="2">
                  <c:v>0.399127868591159</c:v>
                </c:pt>
                <c:pt idx="3">
                  <c:v>0.338002199116738</c:v>
                </c:pt>
                <c:pt idx="4">
                  <c:v>0.252662381565704</c:v>
                </c:pt>
                <c:pt idx="5">
                  <c:v>0.160397951143631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105944264"/>
        <c:axId val="-2106176136"/>
      </c:barChart>
      <c:catAx>
        <c:axId val="-21059442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4800" b="0">
                    <a:latin typeface="Calibri" pitchFamily="34" charset="0"/>
                  </a:defRPr>
                </a:pPr>
                <a:r>
                  <a:rPr lang="en-US" sz="4800" b="0" dirty="0">
                    <a:latin typeface="Calibri" pitchFamily="34" charset="0"/>
                  </a:rPr>
                  <a:t>Breeding year</a:t>
                </a:r>
              </a:p>
            </c:rich>
          </c:tx>
          <c:layout>
            <c:manualLayout>
              <c:xMode val="edge"/>
              <c:yMode val="edge"/>
              <c:x val="0.33807059296631"/>
              <c:y val="0.9305142769320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63500" cap="sq">
            <a:solidFill>
              <a:sysClr val="windowText" lastClr="000000"/>
            </a:solidFill>
            <a:miter lim="800000"/>
          </a:ln>
        </c:spPr>
        <c:txPr>
          <a:bodyPr/>
          <a:lstStyle/>
          <a:p>
            <a:pPr>
              <a:defRPr sz="4200" b="0">
                <a:latin typeface="Calibri" pitchFamily="34" charset="0"/>
              </a:defRPr>
            </a:pPr>
            <a:endParaRPr lang="en-US"/>
          </a:p>
        </c:txPr>
        <c:crossAx val="-2106176136"/>
        <c:crosses val="autoZero"/>
        <c:auto val="1"/>
        <c:lblAlgn val="ctr"/>
        <c:lblOffset val="0"/>
        <c:noMultiLvlLbl val="0"/>
      </c:catAx>
      <c:valAx>
        <c:axId val="-210617613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4800" b="0">
                    <a:latin typeface="Calibri" pitchFamily="34" charset="0"/>
                  </a:defRPr>
                </a:pPr>
                <a:r>
                  <a:rPr lang="en-US" sz="4800" b="0">
                    <a:latin typeface="Calibri" pitchFamily="34" charset="0"/>
                  </a:rPr>
                  <a:t>Breedings </a:t>
                </a:r>
              </a:p>
            </c:rich>
          </c:tx>
          <c:layout>
            <c:manualLayout>
              <c:xMode val="edge"/>
              <c:yMode val="edge"/>
              <c:x val="0.0"/>
              <c:y val="0.336747663610974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ln w="63500" cap="sq">
            <a:solidFill>
              <a:sysClr val="windowText" lastClr="000000"/>
            </a:solidFill>
            <a:miter lim="800000"/>
          </a:ln>
        </c:spPr>
        <c:txPr>
          <a:bodyPr/>
          <a:lstStyle/>
          <a:p>
            <a:pPr>
              <a:defRPr sz="4200" b="0">
                <a:latin typeface="Calibri" pitchFamily="34" charset="0"/>
              </a:defRPr>
            </a:pPr>
            <a:endParaRPr lang="en-US"/>
          </a:p>
        </c:txPr>
        <c:crossAx val="-2105944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0173392006774"/>
          <c:y val="0.249328583270762"/>
          <c:w val="0.266391317460969"/>
          <c:h val="0.458629172899232"/>
        </c:manualLayout>
      </c:layout>
      <c:overlay val="0"/>
      <c:txPr>
        <a:bodyPr/>
        <a:lstStyle/>
        <a:p>
          <a:pPr>
            <a:defRPr sz="4200" b="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3881278538813"/>
          <c:y val="0.0293642160709293"/>
          <c:w val="0.815061347211735"/>
          <c:h val="0.8214862317468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'Chip density'!$B$1</c:f>
              <c:strCache>
                <c:ptCount val="1"/>
                <c:pt idx="0">
                  <c:v>Genotypes</c:v>
                </c:pt>
              </c:strCache>
            </c:strRef>
          </c:tx>
          <c:spPr>
            <a:gradFill>
              <a:gsLst>
                <a:gs pos="0">
                  <a:srgbClr val="4F6228"/>
                </a:gs>
                <a:gs pos="50000">
                  <a:srgbClr val="D7E4BD"/>
                </a:gs>
                <a:gs pos="100000">
                  <a:srgbClr val="4F6228"/>
                </a:gs>
              </a:gsLst>
              <a:lin ang="0" scaled="1"/>
            </a:gradFill>
            <a:ln>
              <a:solidFill>
                <a:prstClr val="black"/>
              </a:solidFill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'Chip density'!$A$2:$A$9</c:f>
              <c:strCache>
                <c:ptCount val="7"/>
                <c:pt idx="1">
                  <c:v>7K</c:v>
                </c:pt>
                <c:pt idx="2">
                  <c:v>21K</c:v>
                </c:pt>
                <c:pt idx="3">
                  <c:v>54K</c:v>
                </c:pt>
                <c:pt idx="4">
                  <c:v>137K</c:v>
                </c:pt>
                <c:pt idx="5">
                  <c:v>209K</c:v>
                </c:pt>
                <c:pt idx="6">
                  <c:v>772K</c:v>
                </c:pt>
              </c:strCache>
            </c:strRef>
          </c:cat>
          <c:val>
            <c:numRef>
              <c:f>'Chip density'!$B$2:$B$9</c:f>
              <c:numCache>
                <c:formatCode>#,##0</c:formatCode>
                <c:ptCount val="8"/>
                <c:pt idx="1">
                  <c:v>45945.0</c:v>
                </c:pt>
                <c:pt idx="2">
                  <c:v>372713.0</c:v>
                </c:pt>
                <c:pt idx="3">
                  <c:v>17390.0</c:v>
                </c:pt>
                <c:pt idx="4">
                  <c:v>6728.0</c:v>
                </c:pt>
                <c:pt idx="5">
                  <c:v>2.0</c:v>
                </c:pt>
                <c:pt idx="6">
                  <c:v>581.0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2106732824"/>
        <c:axId val="-2106727064"/>
      </c:barChart>
      <c:catAx>
        <c:axId val="-21067328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4800" b="0"/>
                </a:pPr>
                <a:r>
                  <a:rPr lang="en-US" sz="4800" b="0"/>
                  <a:t>Chip density</a:t>
                </a:r>
              </a:p>
            </c:rich>
          </c:tx>
          <c:layout>
            <c:manualLayout>
              <c:xMode val="edge"/>
              <c:yMode val="edge"/>
              <c:x val="0.49018907525258"/>
              <c:y val="0.929444399346989"/>
            </c:manualLayout>
          </c:layout>
          <c:overlay val="0"/>
        </c:title>
        <c:majorTickMark val="out"/>
        <c:minorTickMark val="none"/>
        <c:tickLblPos val="nextTo"/>
        <c:spPr>
          <a:ln w="63500" cap="sq">
            <a:solidFill>
              <a:prstClr val="black"/>
            </a:solidFill>
            <a:miter lim="800000"/>
          </a:ln>
        </c:spPr>
        <c:txPr>
          <a:bodyPr/>
          <a:lstStyle/>
          <a:p>
            <a:pPr>
              <a:defRPr b="0"/>
            </a:pPr>
            <a:endParaRPr lang="en-US"/>
          </a:p>
        </c:txPr>
        <c:crossAx val="-2106727064"/>
        <c:crosses val="autoZero"/>
        <c:auto val="1"/>
        <c:lblAlgn val="ctr"/>
        <c:lblOffset val="0"/>
        <c:noMultiLvlLbl val="0"/>
      </c:catAx>
      <c:valAx>
        <c:axId val="-210672706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4800" b="0"/>
                </a:pPr>
                <a:r>
                  <a:rPr lang="en-US" sz="4800" b="0"/>
                  <a:t>Genotypes (no.)</a:t>
                </a:r>
              </a:p>
            </c:rich>
          </c:tx>
          <c:layout>
            <c:manualLayout>
              <c:xMode val="edge"/>
              <c:yMode val="edge"/>
              <c:x val="0.0"/>
              <c:y val="0.23946875197301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63500" cap="sq">
            <a:solidFill>
              <a:prstClr val="black"/>
            </a:solidFill>
            <a:miter lim="800000"/>
          </a:ln>
        </c:spPr>
        <c:txPr>
          <a:bodyPr/>
          <a:lstStyle/>
          <a:p>
            <a:pPr>
              <a:defRPr b="0"/>
            </a:pPr>
            <a:endParaRPr lang="en-US"/>
          </a:p>
        </c:txPr>
        <c:crossAx val="-2106732824"/>
        <c:crosses val="autoZero"/>
        <c:crossBetween val="midCat"/>
        <c:majorUnit val="100000.0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4200" b="1">
          <a:latin typeface="Calibri" pitchFamily="34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83006443340021"/>
          <c:y val="0.0311968651356524"/>
          <c:w val="0.868657435623488"/>
          <c:h val="0.74521107256177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Bull sires</c:v>
                </c:pt>
              </c:strCache>
            </c:strRef>
          </c:tx>
          <c:spPr>
            <a:ln w="88900" cap="sq">
              <a:solidFill>
                <a:srgbClr val="00337F"/>
              </a:solidFill>
              <a:miter lim="800000"/>
            </a:ln>
          </c:spPr>
          <c:marker>
            <c:symbol val="square"/>
            <c:size val="22"/>
            <c:spPr>
              <a:solidFill>
                <a:srgbClr val="B9CDE5"/>
              </a:solidFill>
              <a:ln w="63500" cap="sq">
                <a:solidFill>
                  <a:srgbClr val="254061"/>
                </a:solidFill>
                <a:miter lim="800000"/>
              </a:ln>
            </c:spPr>
          </c:marker>
          <c:xVal>
            <c:numRef>
              <c:f>Sheet1!$A$2:$A$27</c:f>
              <c:numCache>
                <c:formatCode>General</c:formatCode>
                <c:ptCount val="26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  <c:pt idx="24">
                  <c:v>2014.0</c:v>
                </c:pt>
                <c:pt idx="25">
                  <c:v>2015.0</c:v>
                </c:pt>
              </c:numCache>
            </c:numRef>
          </c:xVal>
          <c:yVal>
            <c:numRef>
              <c:f>Sheet1!$B$2:$B$27</c:f>
              <c:numCache>
                <c:formatCode>General</c:formatCode>
                <c:ptCount val="26"/>
                <c:pt idx="0">
                  <c:v>7.855125300599984</c:v>
                </c:pt>
                <c:pt idx="1">
                  <c:v>7.4739190167</c:v>
                </c:pt>
                <c:pt idx="2">
                  <c:v>7.7663642035</c:v>
                </c:pt>
                <c:pt idx="3">
                  <c:v>7.674580036899968</c:v>
                </c:pt>
                <c:pt idx="4">
                  <c:v>7.648676292</c:v>
                </c:pt>
                <c:pt idx="5">
                  <c:v>7.382460702</c:v>
                </c:pt>
                <c:pt idx="6">
                  <c:v>7.067116636899966</c:v>
                </c:pt>
                <c:pt idx="7">
                  <c:v>6.739327079200002</c:v>
                </c:pt>
                <c:pt idx="8">
                  <c:v>6.768213786200001</c:v>
                </c:pt>
                <c:pt idx="9">
                  <c:v>6.938250910300003</c:v>
                </c:pt>
                <c:pt idx="10">
                  <c:v>6.637548758699986</c:v>
                </c:pt>
                <c:pt idx="11">
                  <c:v>6.730115443499995</c:v>
                </c:pt>
                <c:pt idx="12">
                  <c:v>6.797923368899984</c:v>
                </c:pt>
                <c:pt idx="13">
                  <c:v>6.726769985000015</c:v>
                </c:pt>
                <c:pt idx="14">
                  <c:v>6.820028354399986</c:v>
                </c:pt>
                <c:pt idx="15">
                  <c:v>6.9620272045</c:v>
                </c:pt>
                <c:pt idx="16">
                  <c:v>6.733134526799978</c:v>
                </c:pt>
                <c:pt idx="17">
                  <c:v>6.928109436899986</c:v>
                </c:pt>
                <c:pt idx="18">
                  <c:v>7.290068760800001</c:v>
                </c:pt>
                <c:pt idx="19">
                  <c:v>6.887574147899976</c:v>
                </c:pt>
                <c:pt idx="20">
                  <c:v>5.357884243499968</c:v>
                </c:pt>
                <c:pt idx="21">
                  <c:v>4.517517646499968</c:v>
                </c:pt>
                <c:pt idx="22">
                  <c:v>3.454664629299997</c:v>
                </c:pt>
                <c:pt idx="23">
                  <c:v>2.8446195183</c:v>
                </c:pt>
                <c:pt idx="24">
                  <c:v>2.612046303299991</c:v>
                </c:pt>
                <c:pt idx="25">
                  <c:v>2.381610523699999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 Bull dams</c:v>
                </c:pt>
              </c:strCache>
            </c:strRef>
          </c:tx>
          <c:spPr>
            <a:ln w="88900" cap="sq">
              <a:solidFill>
                <a:srgbClr val="254061"/>
              </a:solidFill>
              <a:prstDash val="solid"/>
              <a:miter lim="800000"/>
            </a:ln>
          </c:spPr>
          <c:marker>
            <c:symbol val="square"/>
            <c:size val="22"/>
            <c:spPr>
              <a:solidFill>
                <a:srgbClr val="E6B9B8"/>
              </a:solidFill>
              <a:ln w="63500" cap="sq">
                <a:solidFill>
                  <a:srgbClr val="254061"/>
                </a:solidFill>
                <a:miter lim="800000"/>
              </a:ln>
            </c:spPr>
          </c:marker>
          <c:xVal>
            <c:numRef>
              <c:f>Sheet1!$A$2:$A$27</c:f>
              <c:numCache>
                <c:formatCode>General</c:formatCode>
                <c:ptCount val="26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  <c:pt idx="24">
                  <c:v>2014.0</c:v>
                </c:pt>
                <c:pt idx="25">
                  <c:v>2015.0</c:v>
                </c:pt>
              </c:numCache>
            </c:numRef>
          </c:xVal>
          <c:yVal>
            <c:numRef>
              <c:f>Sheet1!$D$2:$D$27</c:f>
              <c:numCache>
                <c:formatCode>General</c:formatCode>
                <c:ptCount val="26"/>
                <c:pt idx="0">
                  <c:v>5.2269637601</c:v>
                </c:pt>
                <c:pt idx="1">
                  <c:v>4.989462356900003</c:v>
                </c:pt>
                <c:pt idx="2">
                  <c:v>4.686025567399976</c:v>
                </c:pt>
                <c:pt idx="3">
                  <c:v>4.506363176300003</c:v>
                </c:pt>
                <c:pt idx="4">
                  <c:v>4.40977578540002</c:v>
                </c:pt>
                <c:pt idx="5">
                  <c:v>4.380727618099987</c:v>
                </c:pt>
                <c:pt idx="6">
                  <c:v>4.4246653342</c:v>
                </c:pt>
                <c:pt idx="7">
                  <c:v>4.341698064500011</c:v>
                </c:pt>
                <c:pt idx="8">
                  <c:v>4.173958494000003</c:v>
                </c:pt>
                <c:pt idx="9">
                  <c:v>4.112873670799981</c:v>
                </c:pt>
                <c:pt idx="10">
                  <c:v>4.112656818299975</c:v>
                </c:pt>
                <c:pt idx="11">
                  <c:v>4.2270777817</c:v>
                </c:pt>
                <c:pt idx="12">
                  <c:v>4.177151517299974</c:v>
                </c:pt>
                <c:pt idx="13">
                  <c:v>4.2062586763</c:v>
                </c:pt>
                <c:pt idx="14">
                  <c:v>4.256764536599986</c:v>
                </c:pt>
                <c:pt idx="15">
                  <c:v>4.325974675499974</c:v>
                </c:pt>
                <c:pt idx="16">
                  <c:v>4.237465883000001</c:v>
                </c:pt>
                <c:pt idx="17">
                  <c:v>4.104100980999984</c:v>
                </c:pt>
                <c:pt idx="18">
                  <c:v>3.8775417036</c:v>
                </c:pt>
                <c:pt idx="19">
                  <c:v>3.853247483199991</c:v>
                </c:pt>
                <c:pt idx="20">
                  <c:v>3.859928404899997</c:v>
                </c:pt>
                <c:pt idx="21">
                  <c:v>3.6899625973</c:v>
                </c:pt>
                <c:pt idx="22">
                  <c:v>3.330518138999999</c:v>
                </c:pt>
                <c:pt idx="23">
                  <c:v>3.015088835399997</c:v>
                </c:pt>
                <c:pt idx="24">
                  <c:v>2.763978748500011</c:v>
                </c:pt>
                <c:pt idx="25">
                  <c:v>2.6040144222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5253720"/>
        <c:axId val="-2106426840"/>
      </c:scatterChart>
      <c:valAx>
        <c:axId val="2145253720"/>
        <c:scaling>
          <c:orientation val="minMax"/>
          <c:max val="2015.0"/>
          <c:min val="1990.0"/>
        </c:scaling>
        <c:delete val="0"/>
        <c:axPos val="b"/>
        <c:title>
          <c:tx>
            <c:rich>
              <a:bodyPr/>
              <a:lstStyle/>
              <a:p>
                <a:pPr>
                  <a:defRPr sz="4800" b="0">
                    <a:latin typeface="Calibri" pitchFamily="34" charset="0"/>
                  </a:defRPr>
                </a:pPr>
                <a:r>
                  <a:rPr lang="en-US" sz="4800" b="0" dirty="0" smtClean="0">
                    <a:latin typeface="Calibri" pitchFamily="34" charset="0"/>
                  </a:rPr>
                  <a:t>Animal birth year</a:t>
                </a:r>
                <a:endParaRPr lang="en-US" sz="4800" b="0" dirty="0">
                  <a:latin typeface="Calibri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63500" cap="sq">
            <a:solidFill>
              <a:srgbClr val="000000"/>
            </a:solidFill>
            <a:miter lim="800000"/>
          </a:ln>
        </c:spPr>
        <c:txPr>
          <a:bodyPr/>
          <a:lstStyle/>
          <a:p>
            <a:pPr>
              <a:defRPr sz="4200" b="0">
                <a:latin typeface="Calibri" pitchFamily="34" charset="0"/>
              </a:defRPr>
            </a:pPr>
            <a:endParaRPr lang="en-US"/>
          </a:p>
        </c:txPr>
        <c:crossAx val="-2106426840"/>
        <c:crosses val="autoZero"/>
        <c:crossBetween val="midCat"/>
      </c:valAx>
      <c:valAx>
        <c:axId val="-2106426840"/>
        <c:scaling>
          <c:orientation val="minMax"/>
          <c:max val="8.0"/>
          <c:min val="2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4800" b="0">
                    <a:latin typeface="Calibri" pitchFamily="34" charset="0"/>
                  </a:defRPr>
                </a:pPr>
                <a:r>
                  <a:rPr lang="en-US" sz="4800" b="0" dirty="0">
                    <a:latin typeface="Calibri" pitchFamily="34" charset="0"/>
                  </a:rPr>
                  <a:t>Parent </a:t>
                </a:r>
                <a:r>
                  <a:rPr lang="en-US" sz="4800" b="0" dirty="0" smtClean="0">
                    <a:latin typeface="Calibri" pitchFamily="34" charset="0"/>
                  </a:rPr>
                  <a:t>age </a:t>
                </a:r>
                <a:r>
                  <a:rPr lang="en-US" sz="4800" b="0" dirty="0">
                    <a:latin typeface="Calibri" pitchFamily="34" charset="0"/>
                  </a:rPr>
                  <a:t>(years)</a:t>
                </a:r>
              </a:p>
            </c:rich>
          </c:tx>
          <c:layout>
            <c:manualLayout>
              <c:xMode val="edge"/>
              <c:yMode val="edge"/>
              <c:x val="0.00112357111133394"/>
              <c:y val="0.17027936728344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63500" cap="sq">
            <a:solidFill>
              <a:srgbClr val="000000"/>
            </a:solidFill>
            <a:miter lim="800000"/>
          </a:ln>
        </c:spPr>
        <c:txPr>
          <a:bodyPr/>
          <a:lstStyle/>
          <a:p>
            <a:pPr>
              <a:defRPr sz="4200" b="0">
                <a:latin typeface="Calibri" pitchFamily="34" charset="0"/>
              </a:defRPr>
            </a:pPr>
            <a:endParaRPr lang="en-US"/>
          </a:p>
        </c:txPr>
        <c:crossAx val="214525372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52005492206975"/>
          <c:y val="0.274527688211212"/>
          <c:w val="0.198190072929535"/>
          <c:h val="0.131795663064505"/>
        </c:manualLayout>
      </c:layout>
      <c:overlay val="0"/>
      <c:txPr>
        <a:bodyPr/>
        <a:lstStyle/>
        <a:p>
          <a:pPr>
            <a:defRPr sz="4800" b="0">
              <a:latin typeface="Calibri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400" b="1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83006443340021"/>
          <c:y val="0.0311968651356524"/>
          <c:w val="0.868657435623488"/>
          <c:h val="0.743642617762684"/>
        </c:manualLayout>
      </c:layout>
      <c:scatterChart>
        <c:scatterStyle val="lineMarker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 Cow sires</c:v>
                </c:pt>
              </c:strCache>
            </c:strRef>
          </c:tx>
          <c:spPr>
            <a:ln w="88900" cap="sq">
              <a:solidFill>
                <a:srgbClr val="632523"/>
              </a:solidFill>
              <a:miter lim="800000"/>
            </a:ln>
          </c:spPr>
          <c:marker>
            <c:symbol val="circle"/>
            <c:size val="24"/>
            <c:spPr>
              <a:solidFill>
                <a:srgbClr val="B9CDE5"/>
              </a:solidFill>
              <a:ln w="63500">
                <a:solidFill>
                  <a:srgbClr val="632523"/>
                </a:solidFill>
              </a:ln>
            </c:spPr>
          </c:marker>
          <c:xVal>
            <c:numRef>
              <c:f>Sheet1!$A$2:$A$27</c:f>
              <c:numCache>
                <c:formatCode>General</c:formatCode>
                <c:ptCount val="26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  <c:pt idx="24">
                  <c:v>2014.0</c:v>
                </c:pt>
                <c:pt idx="25">
                  <c:v>2015.0</c:v>
                </c:pt>
              </c:numCache>
            </c:numRef>
          </c:xVal>
          <c:yVal>
            <c:numRef>
              <c:f>Sheet1!$C$2:$C$27</c:f>
              <c:numCache>
                <c:formatCode>General</c:formatCode>
                <c:ptCount val="26"/>
                <c:pt idx="0">
                  <c:v>7.346945482600001</c:v>
                </c:pt>
                <c:pt idx="1">
                  <c:v>7.331111985200001</c:v>
                </c:pt>
                <c:pt idx="2">
                  <c:v>7.2374199549</c:v>
                </c:pt>
                <c:pt idx="3">
                  <c:v>7.189384244599991</c:v>
                </c:pt>
                <c:pt idx="4">
                  <c:v>7.232860413600007</c:v>
                </c:pt>
                <c:pt idx="5">
                  <c:v>7.23370316470001</c:v>
                </c:pt>
                <c:pt idx="6">
                  <c:v>6.878413191800007</c:v>
                </c:pt>
                <c:pt idx="7">
                  <c:v>6.7740744551</c:v>
                </c:pt>
                <c:pt idx="8">
                  <c:v>6.787856976799985</c:v>
                </c:pt>
                <c:pt idx="9">
                  <c:v>6.899077649099992</c:v>
                </c:pt>
                <c:pt idx="10">
                  <c:v>6.792405079499987</c:v>
                </c:pt>
                <c:pt idx="11">
                  <c:v>6.6754713017</c:v>
                </c:pt>
                <c:pt idx="12">
                  <c:v>6.656008926999991</c:v>
                </c:pt>
                <c:pt idx="13">
                  <c:v>6.676401055999999</c:v>
                </c:pt>
                <c:pt idx="14">
                  <c:v>6.7718803293</c:v>
                </c:pt>
                <c:pt idx="15">
                  <c:v>6.913530977499986</c:v>
                </c:pt>
                <c:pt idx="16">
                  <c:v>6.8376442154</c:v>
                </c:pt>
                <c:pt idx="17">
                  <c:v>6.696764551899991</c:v>
                </c:pt>
                <c:pt idx="18">
                  <c:v>6.814306124499993</c:v>
                </c:pt>
                <c:pt idx="19">
                  <c:v>6.8795920474</c:v>
                </c:pt>
                <c:pt idx="20">
                  <c:v>6.3493440185</c:v>
                </c:pt>
                <c:pt idx="21">
                  <c:v>5.906946272199995</c:v>
                </c:pt>
                <c:pt idx="22">
                  <c:v>5.6004493349</c:v>
                </c:pt>
                <c:pt idx="23">
                  <c:v>5.4031440203</c:v>
                </c:pt>
                <c:pt idx="24">
                  <c:v>5.209772822800001</c:v>
                </c:pt>
                <c:pt idx="25">
                  <c:v>4.9486361679</c:v>
                </c:pt>
              </c:numCache>
            </c:numRef>
          </c:yVal>
          <c:smooth val="0"/>
        </c:ser>
        <c:ser>
          <c:idx val="3"/>
          <c:order val="1"/>
          <c:tx>
            <c:strRef>
              <c:f>Sheet1!$E$1</c:f>
              <c:strCache>
                <c:ptCount val="1"/>
                <c:pt idx="0">
                  <c:v> Cow dams</c:v>
                </c:pt>
              </c:strCache>
            </c:strRef>
          </c:tx>
          <c:spPr>
            <a:ln w="88900" cap="sq">
              <a:solidFill>
                <a:srgbClr val="632523"/>
              </a:solidFill>
              <a:prstDash val="solid"/>
              <a:miter lim="800000"/>
            </a:ln>
          </c:spPr>
          <c:marker>
            <c:symbol val="circle"/>
            <c:size val="24"/>
            <c:spPr>
              <a:solidFill>
                <a:srgbClr val="E6B9B8"/>
              </a:solidFill>
              <a:ln w="63500" cap="rnd">
                <a:solidFill>
                  <a:srgbClr val="632523"/>
                </a:solidFill>
              </a:ln>
            </c:spPr>
          </c:marker>
          <c:xVal>
            <c:numRef>
              <c:f>Sheet1!$A$2:$A$27</c:f>
              <c:numCache>
                <c:formatCode>General</c:formatCode>
                <c:ptCount val="26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  <c:pt idx="24">
                  <c:v>2014.0</c:v>
                </c:pt>
                <c:pt idx="25">
                  <c:v>2015.0</c:v>
                </c:pt>
              </c:numCache>
            </c:numRef>
          </c:xVal>
          <c:yVal>
            <c:numRef>
              <c:f>Sheet1!$E$2:$E$27</c:f>
              <c:numCache>
                <c:formatCode>General</c:formatCode>
                <c:ptCount val="26"/>
                <c:pt idx="0">
                  <c:v>4.206733931900001</c:v>
                </c:pt>
                <c:pt idx="1">
                  <c:v>4.173388305200001</c:v>
                </c:pt>
                <c:pt idx="2">
                  <c:v>4.129426739099993</c:v>
                </c:pt>
                <c:pt idx="3">
                  <c:v>4.097113884699993</c:v>
                </c:pt>
                <c:pt idx="4">
                  <c:v>4.080280258499991</c:v>
                </c:pt>
                <c:pt idx="5">
                  <c:v>4.0670730047</c:v>
                </c:pt>
                <c:pt idx="6">
                  <c:v>4.0702341517</c:v>
                </c:pt>
                <c:pt idx="7">
                  <c:v>4.087006664599992</c:v>
                </c:pt>
                <c:pt idx="8">
                  <c:v>4.058414227699983</c:v>
                </c:pt>
                <c:pt idx="9">
                  <c:v>4.0303718888</c:v>
                </c:pt>
                <c:pt idx="10">
                  <c:v>4.0156586961</c:v>
                </c:pt>
                <c:pt idx="11">
                  <c:v>3.9995511513</c:v>
                </c:pt>
                <c:pt idx="12">
                  <c:v>3.9665736904</c:v>
                </c:pt>
                <c:pt idx="13">
                  <c:v>3.934279614299997</c:v>
                </c:pt>
                <c:pt idx="14">
                  <c:v>3.888529701500003</c:v>
                </c:pt>
                <c:pt idx="15">
                  <c:v>3.8731729687</c:v>
                </c:pt>
                <c:pt idx="16">
                  <c:v>3.836313427899998</c:v>
                </c:pt>
                <c:pt idx="17">
                  <c:v>3.7814518701</c:v>
                </c:pt>
                <c:pt idx="18">
                  <c:v>3.7535694988</c:v>
                </c:pt>
                <c:pt idx="19">
                  <c:v>3.7168595126</c:v>
                </c:pt>
                <c:pt idx="20">
                  <c:v>3.663215851600003</c:v>
                </c:pt>
                <c:pt idx="21">
                  <c:v>3.6086894506</c:v>
                </c:pt>
                <c:pt idx="22">
                  <c:v>3.5739996013</c:v>
                </c:pt>
                <c:pt idx="23">
                  <c:v>3.543614753100003</c:v>
                </c:pt>
                <c:pt idx="24">
                  <c:v>3.4236192104</c:v>
                </c:pt>
                <c:pt idx="25">
                  <c:v>3.4285477349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05794712"/>
        <c:axId val="-2105791720"/>
      </c:scatterChart>
      <c:valAx>
        <c:axId val="-2105794712"/>
        <c:scaling>
          <c:orientation val="minMax"/>
          <c:max val="2015.0"/>
          <c:min val="1990.0"/>
        </c:scaling>
        <c:delete val="1"/>
        <c:axPos val="b"/>
        <c:numFmt formatCode="General" sourceLinked="1"/>
        <c:majorTickMark val="out"/>
        <c:minorTickMark val="none"/>
        <c:tickLblPos val="none"/>
        <c:crossAx val="-2105791720"/>
        <c:crosses val="autoZero"/>
        <c:crossBetween val="midCat"/>
      </c:valAx>
      <c:valAx>
        <c:axId val="-2105791720"/>
        <c:scaling>
          <c:orientation val="minMax"/>
          <c:max val="8.0"/>
          <c:min val="2.0"/>
        </c:scaling>
        <c:delete val="1"/>
        <c:axPos val="l"/>
        <c:numFmt formatCode="General" sourceLinked="1"/>
        <c:majorTickMark val="out"/>
        <c:minorTickMark val="none"/>
        <c:tickLblPos val="none"/>
        <c:crossAx val="-210579471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463894721493147"/>
          <c:y val="0.274527689638673"/>
          <c:w val="0.212574910041438"/>
          <c:h val="0.13179566306450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4800" b="0">
          <a:latin typeface="Calibri" pitchFamily="34" charset="0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25556836794"/>
          <c:y val="0.0543076000719589"/>
          <c:w val="0.840845817860425"/>
          <c:h val="0.7777940055001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'Genetic merit'!$C$5</c:f>
              <c:strCache>
                <c:ptCount val="1"/>
              </c:strCache>
            </c:strRef>
          </c:tx>
          <c:spPr>
            <a:gradFill>
              <a:gsLst>
                <a:gs pos="0">
                  <a:srgbClr val="C0504D">
                    <a:lumMod val="75000"/>
                  </a:srgbClr>
                </a:gs>
                <a:gs pos="50000">
                  <a:srgbClr val="C0504D">
                    <a:lumMod val="40000"/>
                    <a:lumOff val="60000"/>
                  </a:srgbClr>
                </a:gs>
                <a:gs pos="100000">
                  <a:srgbClr val="990C22">
                    <a:lumMod val="75000"/>
                  </a:srgbClr>
                </a:gs>
              </a:gsLst>
              <a:lin ang="0" scaled="1"/>
            </a:gra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254061"/>
                  </a:gs>
                  <a:gs pos="50000">
                    <a:srgbClr val="B9CDE5"/>
                  </a:gs>
                  <a:gs pos="100000">
                    <a:srgbClr val="254061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254061"/>
                  </a:gs>
                  <a:gs pos="50000">
                    <a:srgbClr val="B9CDE5"/>
                  </a:gs>
                  <a:gs pos="100000">
                    <a:srgbClr val="254061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rgbClr val="254061"/>
                  </a:gs>
                  <a:gs pos="50000">
                    <a:srgbClr val="B9CDE5"/>
                  </a:gs>
                  <a:gs pos="100000">
                    <a:srgbClr val="254061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rgbClr val="254061"/>
                  </a:gs>
                  <a:gs pos="50000">
                    <a:srgbClr val="B9CDE5"/>
                  </a:gs>
                  <a:gs pos="100000">
                    <a:srgbClr val="254061"/>
                  </a:gs>
                </a:gsLst>
                <a:lin ang="0" scaled="1"/>
                <a:tileRect/>
              </a:gradFill>
              <a:ln>
                <a:noFill/>
              </a:ln>
            </c:spPr>
          </c:dPt>
          <c:dPt>
            <c:idx val="5"/>
            <c:invertIfNegative val="0"/>
            <c:bubble3D val="0"/>
            <c:spPr>
              <a:gradFill>
                <a:gsLst>
                  <a:gs pos="0">
                    <a:srgbClr val="254061"/>
                  </a:gs>
                  <a:gs pos="50000">
                    <a:srgbClr val="B9CDE5"/>
                  </a:gs>
                  <a:gs pos="100000">
                    <a:srgbClr val="254061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6"/>
            <c:invertIfNegative val="0"/>
            <c:bubble3D val="0"/>
            <c:spPr>
              <a:gradFill>
                <a:gsLst>
                  <a:gs pos="0">
                    <a:srgbClr val="632523"/>
                  </a:gs>
                  <a:gs pos="50000">
                    <a:srgbClr val="C0504D">
                      <a:lumMod val="40000"/>
                      <a:lumOff val="60000"/>
                    </a:srgbClr>
                  </a:gs>
                  <a:gs pos="100000">
                    <a:srgbClr val="632523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7"/>
            <c:invertIfNegative val="0"/>
            <c:bubble3D val="0"/>
            <c:spPr>
              <a:gradFill>
                <a:gsLst>
                  <a:gs pos="0">
                    <a:srgbClr val="632523"/>
                  </a:gs>
                  <a:gs pos="50000">
                    <a:srgbClr val="C0504D">
                      <a:lumMod val="40000"/>
                      <a:lumOff val="60000"/>
                    </a:srgbClr>
                  </a:gs>
                  <a:gs pos="100000">
                    <a:srgbClr val="632523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8"/>
            <c:invertIfNegative val="0"/>
            <c:bubble3D val="0"/>
            <c:spPr>
              <a:gradFill>
                <a:gsLst>
                  <a:gs pos="0">
                    <a:srgbClr val="632523"/>
                  </a:gs>
                  <a:gs pos="50000">
                    <a:srgbClr val="C0504D">
                      <a:lumMod val="40000"/>
                      <a:lumOff val="60000"/>
                    </a:srgbClr>
                  </a:gs>
                  <a:gs pos="100000">
                    <a:srgbClr val="632523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9"/>
            <c:invertIfNegative val="0"/>
            <c:bubble3D val="0"/>
            <c:spPr>
              <a:gradFill>
                <a:gsLst>
                  <a:gs pos="0">
                    <a:srgbClr val="632523"/>
                  </a:gs>
                  <a:gs pos="50000">
                    <a:srgbClr val="C0504D">
                      <a:lumMod val="40000"/>
                      <a:lumOff val="60000"/>
                    </a:srgbClr>
                  </a:gs>
                  <a:gs pos="100000">
                    <a:srgbClr val="632523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10"/>
            <c:invertIfNegative val="0"/>
            <c:bubble3D val="0"/>
            <c:spPr>
              <a:gradFill>
                <a:gsLst>
                  <a:gs pos="0">
                    <a:srgbClr val="632523"/>
                  </a:gs>
                  <a:gs pos="50000">
                    <a:srgbClr val="C0504D">
                      <a:lumMod val="40000"/>
                      <a:lumOff val="60000"/>
                    </a:srgbClr>
                  </a:gs>
                  <a:gs pos="100000">
                    <a:srgbClr val="632523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11"/>
            <c:invertIfNegative val="0"/>
            <c:bubble3D val="0"/>
            <c:spPr>
              <a:gradFill>
                <a:gsLst>
                  <a:gs pos="0">
                    <a:srgbClr val="632523"/>
                  </a:gs>
                  <a:gs pos="50000">
                    <a:srgbClr val="C0504D">
                      <a:lumMod val="40000"/>
                      <a:lumOff val="60000"/>
                    </a:srgbClr>
                  </a:gs>
                  <a:gs pos="100000">
                    <a:srgbClr val="632523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12"/>
            <c:invertIfNegative val="0"/>
            <c:bubble3D val="0"/>
            <c:spPr>
              <a:gradFill>
                <a:gsLst>
                  <a:gs pos="0">
                    <a:srgbClr val="4F6228"/>
                  </a:gs>
                  <a:gs pos="50000">
                    <a:srgbClr val="D7E4BD"/>
                  </a:gs>
                  <a:gs pos="100000">
                    <a:srgbClr val="4F6228"/>
                  </a:gs>
                </a:gsLst>
                <a:lin ang="0" scaled="1"/>
              </a:gradFill>
              <a:ln w="12700">
                <a:noFill/>
              </a:ln>
            </c:spPr>
          </c:dPt>
          <c:dPt>
            <c:idx val="13"/>
            <c:invertIfNegative val="0"/>
            <c:bubble3D val="0"/>
            <c:spPr>
              <a:gradFill>
                <a:gsLst>
                  <a:gs pos="0">
                    <a:srgbClr val="4F6228"/>
                  </a:gs>
                  <a:gs pos="50000">
                    <a:srgbClr val="D7E4BD"/>
                  </a:gs>
                  <a:gs pos="100000">
                    <a:srgbClr val="4F6228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14"/>
            <c:invertIfNegative val="0"/>
            <c:bubble3D val="0"/>
            <c:spPr>
              <a:gradFill flip="none" rotWithShape="1">
                <a:gsLst>
                  <a:gs pos="0">
                    <a:srgbClr val="4F6228"/>
                  </a:gs>
                  <a:gs pos="50000">
                    <a:srgbClr val="D7E4BD"/>
                  </a:gs>
                  <a:gs pos="100000">
                    <a:srgbClr val="4F6228"/>
                  </a:gs>
                </a:gsLst>
                <a:lin ang="0" scaled="1"/>
                <a:tileRect/>
              </a:gradFill>
              <a:ln>
                <a:noFill/>
              </a:ln>
            </c:spPr>
          </c:dPt>
          <c:dPt>
            <c:idx val="15"/>
            <c:invertIfNegative val="0"/>
            <c:bubble3D val="0"/>
            <c:spPr>
              <a:gradFill>
                <a:gsLst>
                  <a:gs pos="0">
                    <a:srgbClr val="4F6228"/>
                  </a:gs>
                  <a:gs pos="50000">
                    <a:srgbClr val="D7E4BD"/>
                  </a:gs>
                  <a:gs pos="100000">
                    <a:srgbClr val="4F6228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16"/>
            <c:invertIfNegative val="0"/>
            <c:bubble3D val="0"/>
            <c:spPr>
              <a:gradFill>
                <a:gsLst>
                  <a:gs pos="0">
                    <a:srgbClr val="4F6228"/>
                  </a:gs>
                  <a:gs pos="50000">
                    <a:srgbClr val="D7E4BD"/>
                  </a:gs>
                  <a:gs pos="100000">
                    <a:srgbClr val="4F6228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17"/>
            <c:invertIfNegative val="0"/>
            <c:bubble3D val="0"/>
            <c:spPr>
              <a:gradFill>
                <a:gsLst>
                  <a:gs pos="0">
                    <a:srgbClr val="4F6228"/>
                  </a:gs>
                  <a:gs pos="50000">
                    <a:srgbClr val="D7E4BD"/>
                  </a:gs>
                  <a:gs pos="100000">
                    <a:srgbClr val="4F6228"/>
                  </a:gs>
                </a:gsLst>
                <a:lin ang="0" scaled="1"/>
              </a:gradFill>
              <a:ln>
                <a:noFill/>
              </a:ln>
            </c:spPr>
          </c:dPt>
          <c:cat>
            <c:strRef>
              <c:f>'Genetic merit'!$A$5:$A$23</c:f>
              <c:strCache>
                <c:ptCount val="18"/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</c:v>
                </c:pt>
                <c:pt idx="17">
                  <c:v>16</c:v>
                </c:pt>
              </c:strCache>
            </c:strRef>
          </c:cat>
          <c:val>
            <c:numRef>
              <c:f>'Genetic merit'!$C$5:$C$23</c:f>
              <c:numCache>
                <c:formatCode>General</c:formatCode>
                <c:ptCount val="19"/>
                <c:pt idx="1">
                  <c:v>-216.1346938999999</c:v>
                </c:pt>
                <c:pt idx="2">
                  <c:v>-199.6043453</c:v>
                </c:pt>
                <c:pt idx="3">
                  <c:v>-168.9223692000002</c:v>
                </c:pt>
                <c:pt idx="4">
                  <c:v>-151.167735</c:v>
                </c:pt>
                <c:pt idx="5">
                  <c:v>-145.255603</c:v>
                </c:pt>
                <c:pt idx="6">
                  <c:v>-105.1367749</c:v>
                </c:pt>
                <c:pt idx="7">
                  <c:v>-50.9911894</c:v>
                </c:pt>
                <c:pt idx="8">
                  <c:v>-27.3117409</c:v>
                </c:pt>
                <c:pt idx="9">
                  <c:v>4.9573703</c:v>
                </c:pt>
                <c:pt idx="10">
                  <c:v>89.50215749999998</c:v>
                </c:pt>
                <c:pt idx="11">
                  <c:v>131.8376483000002</c:v>
                </c:pt>
                <c:pt idx="12">
                  <c:v>197.3713102</c:v>
                </c:pt>
                <c:pt idx="13">
                  <c:v>275.9150753999997</c:v>
                </c:pt>
                <c:pt idx="14">
                  <c:v>367.8590987</c:v>
                </c:pt>
                <c:pt idx="15">
                  <c:v>473.2302783999995</c:v>
                </c:pt>
                <c:pt idx="16">
                  <c:v>544.1813411</c:v>
                </c:pt>
                <c:pt idx="17">
                  <c:v>652.9288538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2107403864"/>
        <c:axId val="-2107390968"/>
      </c:barChart>
      <c:catAx>
        <c:axId val="-21074038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Year entered AI</a:t>
                </a:r>
              </a:p>
            </c:rich>
          </c:tx>
          <c:layout/>
          <c:overlay val="0"/>
        </c:title>
        <c:numFmt formatCode="@" sourceLinked="1"/>
        <c:majorTickMark val="out"/>
        <c:minorTickMark val="none"/>
        <c:tickLblPos val="nextTo"/>
        <c:spPr>
          <a:ln w="63500" cap="sq">
            <a:solidFill>
              <a:srgbClr val="000000"/>
            </a:solidFill>
            <a:miter lim="800000"/>
          </a:ln>
        </c:spPr>
        <c:txPr>
          <a:bodyPr/>
          <a:lstStyle/>
          <a:p>
            <a:pPr>
              <a:defRPr b="0"/>
            </a:pPr>
            <a:endParaRPr lang="en-US"/>
          </a:p>
        </c:txPr>
        <c:crossAx val="-2107390968"/>
        <c:crossesAt val="-300.0"/>
        <c:auto val="1"/>
        <c:lblAlgn val="ctr"/>
        <c:lblOffset val="20"/>
        <c:tickLblSkip val="1"/>
        <c:noMultiLvlLbl val="0"/>
      </c:catAx>
      <c:valAx>
        <c:axId val="-210739096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 dirty="0"/>
                  <a:t>Average net merit (US$)</a:t>
                </a:r>
              </a:p>
            </c:rich>
          </c:tx>
          <c:layout>
            <c:manualLayout>
              <c:xMode val="edge"/>
              <c:yMode val="edge"/>
              <c:x val="0.00284438260362973"/>
              <c:y val="0.14920760618005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63500" cap="sq">
            <a:solidFill>
              <a:srgbClr val="000000"/>
            </a:solidFill>
            <a:miter lim="800000"/>
          </a:ln>
        </c:spPr>
        <c:txPr>
          <a:bodyPr/>
          <a:lstStyle/>
          <a:p>
            <a:pPr>
              <a:defRPr b="0"/>
            </a:pPr>
            <a:endParaRPr lang="en-US"/>
          </a:p>
        </c:txPr>
        <c:crossAx val="-2107403864"/>
        <c:crosses val="autoZero"/>
        <c:crossBetween val="midCat"/>
      </c:valAx>
    </c:plotArea>
    <c:plotVisOnly val="1"/>
    <c:dispBlanksAs val="gap"/>
    <c:showDLblsOverMax val="0"/>
  </c:chart>
  <c:spPr>
    <a:noFill/>
    <a:ln w="12700" cap="sq">
      <a:noFill/>
      <a:miter lim="800000"/>
    </a:ln>
  </c:spPr>
  <c:txPr>
    <a:bodyPr/>
    <a:lstStyle/>
    <a:p>
      <a:pPr>
        <a:defRPr sz="4800" b="1">
          <a:solidFill>
            <a:srgbClr val="000000"/>
          </a:solidFill>
          <a:latin typeface="Calibri" pitchFamily="34" charset="0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0.73245</cdr:x>
      <cdr:y>0.15913</cdr:y>
    </cdr:from>
    <cdr:to>
      <cdr:x>0.99192</cdr:x>
      <cdr:y>0.25461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246895" y="1703295"/>
          <a:ext cx="5755341" cy="10219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4800" b="0" dirty="0" smtClean="0">
              <a:latin typeface="Calibri" pitchFamily="34" charset="0"/>
            </a:rPr>
            <a:t>Holstein service sires</a:t>
          </a:r>
          <a:endParaRPr lang="en-US" sz="4800" b="0" dirty="0">
            <a:latin typeface="Calibri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0.14543</cdr:x>
      <cdr:y>0.52535</cdr:y>
    </cdr:from>
    <cdr:to>
      <cdr:x>0.40331</cdr:x>
      <cdr:y>0.69308</cdr:y>
    </cdr:to>
    <cdr:sp macro="" textlink="">
      <cdr:nvSpPr>
        <cdr:cNvPr id="5" name="TextBox 6"/>
        <cdr:cNvSpPr txBox="1"/>
      </cdr:nvSpPr>
      <cdr:spPr>
        <a:xfrm xmlns:a="http://schemas.openxmlformats.org/drawingml/2006/main">
          <a:off x="3211168" y="5301945"/>
          <a:ext cx="5694265" cy="169277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5200" b="1" i="0" dirty="0" smtClean="0">
              <a:solidFill>
                <a:srgbClr val="254061"/>
              </a:solidFill>
              <a:latin typeface="Calibri" pitchFamily="34" charset="0"/>
            </a:rPr>
            <a:t>Average gain:</a:t>
          </a:r>
        </a:p>
        <a:p xmlns:a="http://schemas.openxmlformats.org/drawingml/2006/main">
          <a:pPr algn="ctr"/>
          <a:r>
            <a:rPr lang="en-US" sz="5200" b="1" i="0" dirty="0" smtClean="0">
              <a:solidFill>
                <a:srgbClr val="254061"/>
              </a:solidFill>
              <a:latin typeface="Calibri" pitchFamily="34" charset="0"/>
            </a:rPr>
            <a:t>US$17.72/year</a:t>
          </a:r>
          <a:endParaRPr lang="en-US" sz="5200" b="1" i="0" dirty="0">
            <a:solidFill>
              <a:srgbClr val="254061"/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0.37944</cdr:x>
      <cdr:y>0.34842</cdr:y>
    </cdr:from>
    <cdr:to>
      <cdr:x>0.64015</cdr:x>
      <cdr:y>0.51615</cdr:y>
    </cdr:to>
    <cdr:sp macro="" textlink="">
      <cdr:nvSpPr>
        <cdr:cNvPr id="6" name="TextBox 6"/>
        <cdr:cNvSpPr txBox="1"/>
      </cdr:nvSpPr>
      <cdr:spPr>
        <a:xfrm xmlns:a="http://schemas.openxmlformats.org/drawingml/2006/main">
          <a:off x="8378357" y="3516332"/>
          <a:ext cx="5756754" cy="169277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5200" b="1" i="0" dirty="0" smtClean="0">
              <a:solidFill>
                <a:srgbClr val="632523"/>
              </a:solidFill>
              <a:latin typeface="Calibri" pitchFamily="34" charset="0"/>
            </a:rPr>
            <a:t>Average gain:</a:t>
          </a:r>
        </a:p>
        <a:p xmlns:a="http://schemas.openxmlformats.org/drawingml/2006/main">
          <a:pPr algn="ctr"/>
          <a:r>
            <a:rPr lang="en-US" sz="5200" b="1" i="0" dirty="0" smtClean="0">
              <a:solidFill>
                <a:srgbClr val="632523"/>
              </a:solidFill>
              <a:latin typeface="Calibri" pitchFamily="34" charset="0"/>
            </a:rPr>
            <a:t>US$46.95/year</a:t>
          </a:r>
          <a:endParaRPr lang="en-US" sz="5200" b="1" i="0" dirty="0">
            <a:solidFill>
              <a:srgbClr val="632523"/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0.65266</cdr:x>
      <cdr:y>0</cdr:y>
    </cdr:from>
    <cdr:to>
      <cdr:x>0.916</cdr:x>
      <cdr:y>0.16773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4411429" y="-127867"/>
          <a:ext cx="5814827" cy="169277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5200" b="1" i="0" dirty="0" smtClean="0">
              <a:solidFill>
                <a:srgbClr val="4F6228"/>
              </a:solidFill>
              <a:latin typeface="Calibri" pitchFamily="34" charset="0"/>
            </a:rPr>
            <a:t>Average gain:</a:t>
          </a:r>
        </a:p>
        <a:p xmlns:a="http://schemas.openxmlformats.org/drawingml/2006/main">
          <a:pPr algn="ctr"/>
          <a:r>
            <a:rPr lang="en-US" sz="5200" b="1" i="0" dirty="0" smtClean="0">
              <a:solidFill>
                <a:srgbClr val="4F6228"/>
              </a:solidFill>
              <a:latin typeface="Calibri" pitchFamily="34" charset="0"/>
            </a:rPr>
            <a:t>US$80.49/year</a:t>
          </a:r>
          <a:endParaRPr lang="en-US" sz="5200" b="1" i="0" dirty="0">
            <a:solidFill>
              <a:srgbClr val="4F6228"/>
            </a:solidFill>
            <a:latin typeface="Calibri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Quattrocento San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B7147-B5B9-ED43-8EC1-5456957C7C11}" type="datetimeFigureOut">
              <a:rPr lang="en-US" smtClean="0">
                <a:latin typeface="Quattrocento Sans"/>
              </a:rPr>
              <a:pPr/>
              <a:t>4/28/17</a:t>
            </a:fld>
            <a:endParaRPr lang="en-US" dirty="0">
              <a:latin typeface="Quattrocento San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Quattrocento San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2E732B-6FD1-FE4F-815C-89423158E6E0}" type="slidenum">
              <a:rPr lang="en-US" smtClean="0">
                <a:latin typeface="Quattrocento Sans"/>
              </a:rPr>
              <a:pPr/>
              <a:t>‹#›</a:t>
            </a:fld>
            <a:endParaRPr lang="en-US" dirty="0">
              <a:latin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42136603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Quattrocento Sans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Quattrocento Sans"/>
              </a:defRPr>
            </a:lvl1pPr>
          </a:lstStyle>
          <a:p>
            <a:fld id="{728935A9-D5D5-D144-833A-9513DD3F0E5B}" type="datetimeFigureOut">
              <a:rPr lang="en-US" smtClean="0"/>
              <a:pPr/>
              <a:t>4/28/17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Quattrocento San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Quattrocento Sans"/>
              </a:defRPr>
            </a:lvl1pPr>
          </a:lstStyle>
          <a:p>
            <a:fld id="{855B897B-2C03-AE41-8B50-130063A061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0262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088090" rtl="0" eaLnBrk="1" latinLnBrk="0" hangingPunct="1">
      <a:defRPr sz="2900" kern="1200">
        <a:solidFill>
          <a:schemeClr val="tx1"/>
        </a:solidFill>
        <a:latin typeface="Quattrocento Sans"/>
        <a:ea typeface="+mn-ea"/>
        <a:cs typeface="+mn-cs"/>
      </a:defRPr>
    </a:lvl1pPr>
    <a:lvl2pPr marL="1088090" algn="l" defTabSz="1088090" rtl="0" eaLnBrk="1" latinLnBrk="0" hangingPunct="1">
      <a:defRPr sz="2900" kern="1200">
        <a:solidFill>
          <a:schemeClr val="tx1"/>
        </a:solidFill>
        <a:latin typeface="Quattrocento Sans"/>
        <a:ea typeface="+mn-ea"/>
        <a:cs typeface="+mn-cs"/>
      </a:defRPr>
    </a:lvl2pPr>
    <a:lvl3pPr marL="2176181" algn="l" defTabSz="1088090" rtl="0" eaLnBrk="1" latinLnBrk="0" hangingPunct="1">
      <a:defRPr sz="2900" kern="1200">
        <a:solidFill>
          <a:schemeClr val="tx1"/>
        </a:solidFill>
        <a:latin typeface="Quattrocento Sans"/>
        <a:ea typeface="+mn-ea"/>
        <a:cs typeface="+mn-cs"/>
      </a:defRPr>
    </a:lvl3pPr>
    <a:lvl4pPr marL="3264271" algn="l" defTabSz="1088090" rtl="0" eaLnBrk="1" latinLnBrk="0" hangingPunct="1">
      <a:defRPr sz="2900" kern="1200">
        <a:solidFill>
          <a:schemeClr val="tx1"/>
        </a:solidFill>
        <a:latin typeface="Quattrocento Sans"/>
        <a:ea typeface="+mn-ea"/>
        <a:cs typeface="+mn-cs"/>
      </a:defRPr>
    </a:lvl4pPr>
    <a:lvl5pPr marL="4352361" algn="l" defTabSz="1088090" rtl="0" eaLnBrk="1" latinLnBrk="0" hangingPunct="1">
      <a:defRPr sz="2900" kern="1200">
        <a:solidFill>
          <a:schemeClr val="tx1"/>
        </a:solidFill>
        <a:latin typeface="Quattrocento Sans"/>
        <a:ea typeface="+mn-ea"/>
        <a:cs typeface="+mn-cs"/>
      </a:defRPr>
    </a:lvl5pPr>
    <a:lvl6pPr marL="5440451" algn="l" defTabSz="108809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28542" algn="l" defTabSz="108809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16632" algn="l" defTabSz="108809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4722" algn="l" defTabSz="108809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B897B-2C03-AE41-8B50-130063A0610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B897B-2C03-AE41-8B50-130063A06100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B897B-2C03-AE41-8B50-130063A06100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24368125" cy="10409965"/>
          </a:xfrm>
          <a:prstGeom prst="rect">
            <a:avLst/>
          </a:prstGeom>
          <a:solidFill>
            <a:srgbClr val="1B15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7618" tIns="108809" rIns="217618" bIns="108809"/>
          <a:lstStyle/>
          <a:p>
            <a:endParaRPr lang="en-US" dirty="0">
              <a:latin typeface="Quattrocento San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11505750"/>
            <a:ext cx="24368125" cy="22102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7618" tIns="108809" rIns="217618" bIns="108809"/>
          <a:lstStyle/>
          <a:p>
            <a:endParaRPr lang="en-US" dirty="0">
              <a:latin typeface="Quattrocento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27610" y="2729255"/>
            <a:ext cx="20712906" cy="2940050"/>
          </a:xfrm>
        </p:spPr>
        <p:txBody>
          <a:bodyPr/>
          <a:lstStyle>
            <a:lvl1pPr algn="ctr">
              <a:defRPr sz="10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5219" y="6651720"/>
            <a:ext cx="17057688" cy="1952046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  <a:lvl2pPr marL="1088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4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2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0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28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6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4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 flipV="1">
            <a:off x="4802706" y="6675040"/>
            <a:ext cx="14980454" cy="136525"/>
            <a:chOff x="634968" y="5095432"/>
            <a:chExt cx="7955770" cy="292914"/>
          </a:xfrm>
          <a:effectLst/>
        </p:grpSpPr>
        <p:cxnSp>
          <p:nvCxnSpPr>
            <p:cNvPr id="8" name="Straight Connector 7"/>
            <p:cNvCxnSpPr/>
            <p:nvPr/>
          </p:nvCxnSpPr>
          <p:spPr>
            <a:xfrm>
              <a:off x="634968" y="5095432"/>
              <a:ext cx="79557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34968" y="5388346"/>
              <a:ext cx="79557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 descr="PNG_CDCB Logo_Color_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008" y="9906372"/>
            <a:ext cx="6033118" cy="426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403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9770-EC55-6745-BBAB-A0764E32B3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572798"/>
            <a:ext cx="24368125" cy="12570404"/>
          </a:xfrm>
        </p:spPr>
        <p:txBody>
          <a:bodyPr lIns="914400" tIns="155448" rIns="914400" bIns="155448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826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9770-EC55-6745-BBAB-A0764E32B3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10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9770-EC55-6745-BBAB-A0764E32B3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083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747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406" y="231756"/>
            <a:ext cx="21931313" cy="2057400"/>
          </a:xfrm>
        </p:spPr>
        <p:txBody>
          <a:bodyPr/>
          <a:lstStyle>
            <a:lvl1pPr>
              <a:defRPr sz="7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7000"/>
              </a:lnSpc>
              <a:spcAft>
                <a:spcPts val="2400"/>
              </a:spcAft>
              <a:defRPr sz="6000"/>
            </a:lvl1pPr>
            <a:lvl2pPr>
              <a:lnSpc>
                <a:spcPts val="7000"/>
              </a:lnSpc>
              <a:spcAft>
                <a:spcPts val="2400"/>
              </a:spcAft>
              <a:defRPr sz="5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9770-EC55-6745-BBAB-A0764E32B3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88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24368125" cy="11505750"/>
          </a:xfrm>
          <a:prstGeom prst="rect">
            <a:avLst/>
          </a:prstGeom>
          <a:solidFill>
            <a:srgbClr val="1B15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7618" tIns="108809" rIns="217618" bIns="108809"/>
          <a:lstStyle/>
          <a:p>
            <a:endParaRPr lang="en-US" dirty="0">
              <a:latin typeface="Quattrocento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914" y="7282959"/>
            <a:ext cx="20712906" cy="2996565"/>
          </a:xfrm>
        </p:spPr>
        <p:txBody>
          <a:bodyPr anchor="t"/>
          <a:lstStyle>
            <a:lvl1pPr algn="l">
              <a:defRPr sz="9500" b="1" cap="all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4914" y="4069542"/>
            <a:ext cx="20712906" cy="3300411"/>
          </a:xfrm>
        </p:spPr>
        <p:txBody>
          <a:bodyPr anchor="b">
            <a:normAutofit/>
          </a:bodyPr>
          <a:lstStyle>
            <a:lvl1pPr marL="0" indent="0">
              <a:buNone/>
              <a:defRPr sz="4000">
                <a:solidFill>
                  <a:srgbClr val="FFFFFF"/>
                </a:solidFill>
              </a:defRPr>
            </a:lvl1pPr>
            <a:lvl2pPr marL="108809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6181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427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236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04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2854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663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472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9770-EC55-6745-BBAB-A0764E32B3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04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406" y="3200401"/>
            <a:ext cx="10762589" cy="9051926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87130" y="3200401"/>
            <a:ext cx="10762589" cy="9051926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9770-EC55-6745-BBAB-A0764E32B3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127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406" y="3070226"/>
            <a:ext cx="10766820" cy="1279524"/>
          </a:xfrm>
        </p:spPr>
        <p:txBody>
          <a:bodyPr anchor="b">
            <a:noAutofit/>
          </a:bodyPr>
          <a:lstStyle>
            <a:lvl1pPr marL="0" indent="0">
              <a:buNone/>
              <a:defRPr sz="5000" b="1"/>
            </a:lvl1pPr>
            <a:lvl2pPr marL="1088090" indent="0">
              <a:buNone/>
              <a:defRPr sz="4800" b="1"/>
            </a:lvl2pPr>
            <a:lvl3pPr marL="2176181" indent="0">
              <a:buNone/>
              <a:defRPr sz="4300" b="1"/>
            </a:lvl3pPr>
            <a:lvl4pPr marL="3264271" indent="0">
              <a:buNone/>
              <a:defRPr sz="3800" b="1"/>
            </a:lvl4pPr>
            <a:lvl5pPr marL="4352361" indent="0">
              <a:buNone/>
              <a:defRPr sz="3800" b="1"/>
            </a:lvl5pPr>
            <a:lvl6pPr marL="5440451" indent="0">
              <a:buNone/>
              <a:defRPr sz="3800" b="1"/>
            </a:lvl6pPr>
            <a:lvl7pPr marL="6528542" indent="0">
              <a:buNone/>
              <a:defRPr sz="3800" b="1"/>
            </a:lvl7pPr>
            <a:lvl8pPr marL="7616632" indent="0">
              <a:buNone/>
              <a:defRPr sz="3800" b="1"/>
            </a:lvl8pPr>
            <a:lvl9pPr marL="8704722" indent="0">
              <a:buNone/>
              <a:defRPr sz="3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406" y="4349750"/>
            <a:ext cx="10766820" cy="7902576"/>
          </a:xfrm>
        </p:spPr>
        <p:txBody>
          <a:bodyPr/>
          <a:lstStyle>
            <a:lvl1pPr>
              <a:defRPr sz="52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78670" y="3070226"/>
            <a:ext cx="10771050" cy="1279524"/>
          </a:xfrm>
        </p:spPr>
        <p:txBody>
          <a:bodyPr anchor="b">
            <a:noAutofit/>
          </a:bodyPr>
          <a:lstStyle>
            <a:lvl1pPr marL="0" indent="0">
              <a:buNone/>
              <a:defRPr sz="5000" b="1"/>
            </a:lvl1pPr>
            <a:lvl2pPr marL="1088090" indent="0">
              <a:buNone/>
              <a:defRPr sz="4800" b="1"/>
            </a:lvl2pPr>
            <a:lvl3pPr marL="2176181" indent="0">
              <a:buNone/>
              <a:defRPr sz="4300" b="1"/>
            </a:lvl3pPr>
            <a:lvl4pPr marL="3264271" indent="0">
              <a:buNone/>
              <a:defRPr sz="3800" b="1"/>
            </a:lvl4pPr>
            <a:lvl5pPr marL="4352361" indent="0">
              <a:buNone/>
              <a:defRPr sz="3800" b="1"/>
            </a:lvl5pPr>
            <a:lvl6pPr marL="5440451" indent="0">
              <a:buNone/>
              <a:defRPr sz="3800" b="1"/>
            </a:lvl6pPr>
            <a:lvl7pPr marL="6528542" indent="0">
              <a:buNone/>
              <a:defRPr sz="3800" b="1"/>
            </a:lvl7pPr>
            <a:lvl8pPr marL="7616632" indent="0">
              <a:buNone/>
              <a:defRPr sz="3800" b="1"/>
            </a:lvl8pPr>
            <a:lvl9pPr marL="8704722" indent="0">
              <a:buNone/>
              <a:defRPr sz="3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78670" y="4349750"/>
            <a:ext cx="10771050" cy="7902576"/>
          </a:xfrm>
        </p:spPr>
        <p:txBody>
          <a:bodyPr/>
          <a:lstStyle>
            <a:lvl1pPr>
              <a:defRPr sz="52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9770-EC55-6745-BBAB-A0764E32B3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79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527260" cy="2870200"/>
          </a:xfrm>
        </p:spPr>
        <p:txBody>
          <a:bodyPr lIns="914400" tIns="155448" rIns="274320" bIns="155448" anchor="b"/>
          <a:lstStyle>
            <a:lvl1pPr algn="l">
              <a:defRPr sz="4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7260" y="1"/>
            <a:ext cx="14840865" cy="11505749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2870201"/>
            <a:ext cx="9527260" cy="8635549"/>
          </a:xfrm>
        </p:spPr>
        <p:txBody>
          <a:bodyPr lIns="914400" tIns="155448" rIns="274320" bIns="155448"/>
          <a:lstStyle>
            <a:lvl1pPr marL="0" indent="0">
              <a:buNone/>
              <a:defRPr sz="3300"/>
            </a:lvl1pPr>
            <a:lvl2pPr marL="1088090" indent="0">
              <a:buNone/>
              <a:defRPr sz="2900"/>
            </a:lvl2pPr>
            <a:lvl3pPr marL="2176181" indent="0">
              <a:buNone/>
              <a:defRPr sz="2400"/>
            </a:lvl3pPr>
            <a:lvl4pPr marL="3264271" indent="0">
              <a:buNone/>
              <a:defRPr sz="2100"/>
            </a:lvl4pPr>
            <a:lvl5pPr marL="4352361" indent="0">
              <a:buNone/>
              <a:defRPr sz="2100"/>
            </a:lvl5pPr>
            <a:lvl6pPr marL="5440451" indent="0">
              <a:buNone/>
              <a:defRPr sz="2100"/>
            </a:lvl6pPr>
            <a:lvl7pPr marL="6528542" indent="0">
              <a:buNone/>
              <a:defRPr sz="2100"/>
            </a:lvl7pPr>
            <a:lvl8pPr marL="7616632" indent="0">
              <a:buNone/>
              <a:defRPr sz="2100"/>
            </a:lvl8pPr>
            <a:lvl9pPr marL="8704722" indent="0">
              <a:buNone/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9770-EC55-6745-BBAB-A0764E32B3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536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ext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24368125" cy="11505750"/>
          </a:xfrm>
        </p:spPr>
        <p:txBody>
          <a:bodyPr/>
          <a:lstStyle>
            <a:lvl1pPr marL="0" indent="0">
              <a:buNone/>
              <a:defRPr sz="7600"/>
            </a:lvl1pPr>
            <a:lvl2pPr marL="1088090" indent="0">
              <a:buNone/>
              <a:defRPr sz="6700"/>
            </a:lvl2pPr>
            <a:lvl3pPr marL="2176181" indent="0">
              <a:buNone/>
              <a:defRPr sz="5700"/>
            </a:lvl3pPr>
            <a:lvl4pPr marL="3264271" indent="0">
              <a:buNone/>
              <a:defRPr sz="4800"/>
            </a:lvl4pPr>
            <a:lvl5pPr marL="4352361" indent="0">
              <a:buNone/>
              <a:defRPr sz="4800"/>
            </a:lvl5pPr>
            <a:lvl6pPr marL="5440451" indent="0">
              <a:buNone/>
              <a:defRPr sz="4800"/>
            </a:lvl6pPr>
            <a:lvl7pPr marL="6528542" indent="0">
              <a:buNone/>
              <a:defRPr sz="4800"/>
            </a:lvl7pPr>
            <a:lvl8pPr marL="7616632" indent="0">
              <a:buNone/>
              <a:defRPr sz="4800"/>
            </a:lvl8pPr>
            <a:lvl9pPr marL="8704722" indent="0">
              <a:buNone/>
              <a:defRPr sz="4800"/>
            </a:lvl9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9770-EC55-6745-BBAB-A0764E32B3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3854023" y="1"/>
            <a:ext cx="10533152" cy="11505749"/>
          </a:xfrm>
          <a:solidFill>
            <a:schemeClr val="tx1">
              <a:lumMod val="95000"/>
              <a:lumOff val="5000"/>
              <a:alpha val="50000"/>
            </a:schemeClr>
          </a:solidFill>
        </p:spPr>
        <p:txBody>
          <a:bodyPr lIns="548640" rIns="548640" bIns="246888" anchor="ctr"/>
          <a:lstStyle>
            <a:lvl1pPr marL="0" indent="0">
              <a:buClr>
                <a:schemeClr val="bg1"/>
              </a:buClr>
              <a:buFont typeface="Wingdings" charset="2"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956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Overlay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9770-EC55-6745-BBAB-A0764E32B3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24368125" cy="11505750"/>
          </a:xfrm>
        </p:spPr>
        <p:txBody>
          <a:bodyPr/>
          <a:lstStyle>
            <a:lvl1pPr marL="0" indent="0">
              <a:buNone/>
              <a:defRPr sz="7600"/>
            </a:lvl1pPr>
            <a:lvl2pPr marL="1088090" indent="0">
              <a:buNone/>
              <a:defRPr sz="6700"/>
            </a:lvl2pPr>
            <a:lvl3pPr marL="2176181" indent="0">
              <a:buNone/>
              <a:defRPr sz="5700"/>
            </a:lvl3pPr>
            <a:lvl4pPr marL="3264271" indent="0">
              <a:buNone/>
              <a:defRPr sz="4800"/>
            </a:lvl4pPr>
            <a:lvl5pPr marL="4352361" indent="0">
              <a:buNone/>
              <a:defRPr sz="4800"/>
            </a:lvl5pPr>
            <a:lvl6pPr marL="5440451" indent="0">
              <a:buNone/>
              <a:defRPr sz="4800"/>
            </a:lvl6pPr>
            <a:lvl7pPr marL="6528542" indent="0">
              <a:buNone/>
              <a:defRPr sz="4800"/>
            </a:lvl7pPr>
            <a:lvl8pPr marL="7616632" indent="0">
              <a:buNone/>
              <a:defRPr sz="4800"/>
            </a:lvl8pPr>
            <a:lvl9pPr marL="8704722" indent="0">
              <a:buNone/>
              <a:defRPr sz="4800"/>
            </a:lvl9pPr>
          </a:lstStyle>
          <a:p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7779393"/>
            <a:ext cx="24387175" cy="3726357"/>
          </a:xfrm>
          <a:solidFill>
            <a:schemeClr val="tx1">
              <a:lumMod val="95000"/>
              <a:lumOff val="5000"/>
              <a:alpha val="50000"/>
            </a:schemeClr>
          </a:solidFill>
        </p:spPr>
        <p:txBody>
          <a:bodyPr lIns="548640" rIns="548640" bIns="246888" anchor="t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  <a:buFont typeface="Wingdings" charset="2"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273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802" y="9337302"/>
            <a:ext cx="22125918" cy="1133476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24368125" cy="9455150"/>
          </a:xfrm>
        </p:spPr>
        <p:txBody>
          <a:bodyPr/>
          <a:lstStyle>
            <a:lvl1pPr marL="0" indent="0">
              <a:buNone/>
              <a:defRPr sz="7600"/>
            </a:lvl1pPr>
            <a:lvl2pPr marL="1088090" indent="0">
              <a:buNone/>
              <a:defRPr sz="6700"/>
            </a:lvl2pPr>
            <a:lvl3pPr marL="2176181" indent="0">
              <a:buNone/>
              <a:defRPr sz="5700"/>
            </a:lvl3pPr>
            <a:lvl4pPr marL="3264271" indent="0">
              <a:buNone/>
              <a:defRPr sz="4800"/>
            </a:lvl4pPr>
            <a:lvl5pPr marL="4352361" indent="0">
              <a:buNone/>
              <a:defRPr sz="4800"/>
            </a:lvl5pPr>
            <a:lvl6pPr marL="5440451" indent="0">
              <a:buNone/>
              <a:defRPr sz="4800"/>
            </a:lvl6pPr>
            <a:lvl7pPr marL="6528542" indent="0">
              <a:buNone/>
              <a:defRPr sz="4800"/>
            </a:lvl7pPr>
            <a:lvl8pPr marL="7616632" indent="0">
              <a:buNone/>
              <a:defRPr sz="4800"/>
            </a:lvl8pPr>
            <a:lvl9pPr marL="8704722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3801" y="10196834"/>
            <a:ext cx="22125920" cy="1551639"/>
          </a:xfrm>
        </p:spPr>
        <p:txBody>
          <a:bodyPr/>
          <a:lstStyle>
            <a:lvl1pPr marL="0" indent="0">
              <a:buNone/>
              <a:defRPr sz="3300"/>
            </a:lvl1pPr>
            <a:lvl2pPr marL="1088090" indent="0">
              <a:buNone/>
              <a:defRPr sz="2900"/>
            </a:lvl2pPr>
            <a:lvl3pPr marL="2176181" indent="0">
              <a:buNone/>
              <a:defRPr sz="2400"/>
            </a:lvl3pPr>
            <a:lvl4pPr marL="3264271" indent="0">
              <a:buNone/>
              <a:defRPr sz="2100"/>
            </a:lvl4pPr>
            <a:lvl5pPr marL="4352361" indent="0">
              <a:buNone/>
              <a:defRPr sz="2100"/>
            </a:lvl5pPr>
            <a:lvl6pPr marL="5440451" indent="0">
              <a:buNone/>
              <a:defRPr sz="2100"/>
            </a:lvl6pPr>
            <a:lvl7pPr marL="6528542" indent="0">
              <a:buNone/>
              <a:defRPr sz="2100"/>
            </a:lvl7pPr>
            <a:lvl8pPr marL="7616632" indent="0">
              <a:buNone/>
              <a:defRPr sz="2100"/>
            </a:lvl8pPr>
            <a:lvl9pPr marL="8704722" indent="0">
              <a:buNone/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9770-EC55-6745-BBAB-A0764E32B3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78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406" y="231756"/>
            <a:ext cx="21931313" cy="2057400"/>
          </a:xfrm>
          <a:prstGeom prst="rect">
            <a:avLst/>
          </a:prstGeom>
        </p:spPr>
        <p:txBody>
          <a:bodyPr vert="horz" lIns="217618" tIns="108809" rIns="217618" bIns="108809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406" y="2567359"/>
            <a:ext cx="21931313" cy="9284672"/>
          </a:xfrm>
          <a:prstGeom prst="rect">
            <a:avLst/>
          </a:prstGeom>
        </p:spPr>
        <p:txBody>
          <a:bodyPr vert="horz" lIns="217618" tIns="108809" rIns="217618" bIns="108809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831733" y="12488565"/>
            <a:ext cx="6317986" cy="730250"/>
          </a:xfrm>
          <a:prstGeom prst="rect">
            <a:avLst/>
          </a:prstGeom>
        </p:spPr>
        <p:txBody>
          <a:bodyPr vert="horz" lIns="217618" tIns="108809" rIns="217618" bIns="108809" rtlCol="0" anchor="ctr"/>
          <a:lstStyle>
            <a:lvl1pPr algn="r">
              <a:defRPr sz="2800">
                <a:solidFill>
                  <a:schemeClr val="tx1"/>
                </a:solidFill>
                <a:latin typeface="Quattrocento Sans"/>
              </a:defRPr>
            </a:lvl1pPr>
          </a:lstStyle>
          <a:p>
            <a:fld id="{E6A5B455-6F6E-2F44-B270-B39132D0D8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PNG_CDCB Logo_Color_Color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02" y="11630270"/>
            <a:ext cx="2916242" cy="206082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5832674" y="12610930"/>
            <a:ext cx="67225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Quattrocento Sans"/>
                <a:ea typeface="+mn-ea"/>
                <a:cs typeface="+mn-cs"/>
              </a:rPr>
              <a:t>Wiggans, GeneSeek GAC, May 2017 –</a:t>
            </a:r>
            <a:endParaRPr lang="en-US" sz="2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508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9" r:id="rId7"/>
    <p:sldLayoutId id="2147483661" r:id="rId8"/>
    <p:sldLayoutId id="2147483657" r:id="rId9"/>
    <p:sldLayoutId id="2147483660" r:id="rId10"/>
    <p:sldLayoutId id="2147483654" r:id="rId11"/>
    <p:sldLayoutId id="2147483655" r:id="rId12"/>
    <p:sldLayoutId id="2147483658" r:id="rId13"/>
  </p:sldLayoutIdLst>
  <p:hf hdr="0" ftr="0" dt="0"/>
  <p:txStyles>
    <p:titleStyle>
      <a:lvl1pPr algn="l" defTabSz="1088090" rtl="0" eaLnBrk="1" latinLnBrk="0" hangingPunct="1">
        <a:spcBef>
          <a:spcPct val="0"/>
        </a:spcBef>
        <a:buNone/>
        <a:defRPr sz="7200" b="0" i="0" kern="1200">
          <a:solidFill>
            <a:schemeClr val="tx1"/>
          </a:solidFill>
          <a:latin typeface="Quattrocento Sans"/>
          <a:ea typeface="+mj-ea"/>
          <a:cs typeface="Quattrocento Sans"/>
        </a:defRPr>
      </a:lvl1pPr>
    </p:titleStyle>
    <p:bodyStyle>
      <a:lvl1pPr marL="822960" indent="-640080" algn="l" defTabSz="1088090" rtl="0" eaLnBrk="1" latinLnBrk="0" hangingPunct="1">
        <a:lnSpc>
          <a:spcPts val="7000"/>
        </a:lnSpc>
        <a:spcBef>
          <a:spcPts val="0"/>
        </a:spcBef>
        <a:spcAft>
          <a:spcPts val="2400"/>
        </a:spcAft>
        <a:buClr>
          <a:schemeClr val="accent2"/>
        </a:buClr>
        <a:buSzPct val="100000"/>
        <a:buFont typeface="Arial"/>
        <a:buChar char="•"/>
        <a:defRPr sz="6000" kern="1200">
          <a:solidFill>
            <a:schemeClr val="tx1"/>
          </a:solidFill>
          <a:latin typeface="Quattrocento Sans"/>
          <a:ea typeface="+mn-ea"/>
          <a:cs typeface="+mn-cs"/>
        </a:defRPr>
      </a:lvl1pPr>
      <a:lvl2pPr marL="1554480" indent="-640080" algn="l" defTabSz="1088090" rtl="0" eaLnBrk="1" latinLnBrk="0" hangingPunct="1">
        <a:lnSpc>
          <a:spcPts val="7000"/>
        </a:lnSpc>
        <a:spcBef>
          <a:spcPts val="0"/>
        </a:spcBef>
        <a:spcAft>
          <a:spcPts val="1200"/>
        </a:spcAft>
        <a:buClr>
          <a:schemeClr val="accent2"/>
        </a:buClr>
        <a:buSzPct val="100000"/>
        <a:buFont typeface="Arial"/>
        <a:buChar char="•"/>
        <a:defRPr sz="5000" kern="1200">
          <a:solidFill>
            <a:schemeClr val="tx1"/>
          </a:solidFill>
          <a:latin typeface="Quattrocento Sans"/>
          <a:ea typeface="+mn-ea"/>
          <a:cs typeface="+mn-cs"/>
        </a:defRPr>
      </a:lvl2pPr>
      <a:lvl3pPr marL="2720226" indent="-544045" algn="l" defTabSz="1088090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Clr>
          <a:schemeClr val="accent2"/>
        </a:buClr>
        <a:buSzPct val="100000"/>
        <a:buFont typeface="Arial"/>
        <a:buChar char="•"/>
        <a:defRPr sz="5700" kern="1200">
          <a:solidFill>
            <a:schemeClr val="tx1"/>
          </a:solidFill>
          <a:latin typeface="Quattrocento Sans"/>
          <a:ea typeface="+mn-ea"/>
          <a:cs typeface="+mn-cs"/>
        </a:defRPr>
      </a:lvl3pPr>
      <a:lvl4pPr marL="3808316" indent="-544045" algn="l" defTabSz="1088090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Clr>
          <a:schemeClr val="accent2"/>
        </a:buClr>
        <a:buSzPct val="100000"/>
        <a:buFont typeface="Arial"/>
        <a:buChar char="•"/>
        <a:defRPr sz="4800" kern="1200">
          <a:solidFill>
            <a:schemeClr val="tx1"/>
          </a:solidFill>
          <a:latin typeface="Quattrocento Sans"/>
          <a:ea typeface="+mn-ea"/>
          <a:cs typeface="+mn-cs"/>
        </a:defRPr>
      </a:lvl4pPr>
      <a:lvl5pPr marL="4896406" indent="-544045" algn="l" defTabSz="1088090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Clr>
          <a:schemeClr val="accent2"/>
        </a:buClr>
        <a:buSzPct val="100000"/>
        <a:buFont typeface="Arial"/>
        <a:buChar char="•"/>
        <a:defRPr sz="4800" kern="1200">
          <a:solidFill>
            <a:schemeClr val="tx1"/>
          </a:solidFill>
          <a:latin typeface="Quattrocento Sans"/>
          <a:ea typeface="+mn-ea"/>
          <a:cs typeface="+mn-cs"/>
        </a:defRPr>
      </a:lvl5pPr>
      <a:lvl6pPr marL="5984497" indent="-544045" algn="l" defTabSz="1088090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2587" indent="-544045" algn="l" defTabSz="1088090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0677" indent="-544045" algn="l" defTabSz="1088090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48767" indent="-544045" algn="l" defTabSz="1088090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09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090" algn="l" defTabSz="108809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181" algn="l" defTabSz="108809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4271" algn="l" defTabSz="108809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2361" algn="l" defTabSz="108809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0451" algn="l" defTabSz="108809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28542" algn="l" defTabSz="108809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6632" algn="l" defTabSz="108809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4722" algn="l" defTabSz="108809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chart" Target="../charts/chart4.xml"/><Relationship Id="rId3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0991" y="2729255"/>
            <a:ext cx="13226143" cy="2940050"/>
          </a:xfrm>
        </p:spPr>
        <p:txBody>
          <a:bodyPr/>
          <a:lstStyle/>
          <a:p>
            <a:r>
              <a:rPr lang="en-US" sz="12000" b="1" dirty="0" smtClean="0"/>
              <a:t>My vision for dairy genomics</a:t>
            </a:r>
            <a:endParaRPr lang="en-US" sz="12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5219" y="7225448"/>
            <a:ext cx="17057688" cy="1952046"/>
          </a:xfrm>
        </p:spPr>
        <p:txBody>
          <a:bodyPr>
            <a:normAutofit/>
          </a:bodyPr>
          <a:lstStyle/>
          <a:p>
            <a:r>
              <a:rPr lang="en-US" b="1" dirty="0" smtClean="0"/>
              <a:t>George Wiggans, CDCB Technical Advisor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8526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/>
        </p:nvGraphicFramePr>
        <p:xfrm>
          <a:off x="886487" y="2260876"/>
          <a:ext cx="22852744" cy="10967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879231" y="2266662"/>
          <a:ext cx="22852744" cy="10967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Generation interval – Holstein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9770-EC55-6745-BBAB-A0764E32B3A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Marketed Holstein bulls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9770-EC55-6745-BBAB-A0764E32B3AB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11" name="Chart 10"/>
          <p:cNvGraphicFramePr/>
          <p:nvPr/>
        </p:nvGraphicFramePr>
        <p:xfrm>
          <a:off x="846667" y="2201332"/>
          <a:ext cx="22081066" cy="10092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accuracy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Increase size of predictor population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Share genotypes across country</a:t>
            </a:r>
          </a:p>
          <a:p>
            <a:pPr lvl="1">
              <a:spcAft>
                <a:spcPts val="7200"/>
              </a:spcAft>
            </a:pPr>
            <a:r>
              <a:rPr lang="en-US" dirty="0" smtClean="0"/>
              <a:t>Young bulls receive progeny test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Use more or better SNPs</a:t>
            </a:r>
          </a:p>
          <a:p>
            <a:pPr lvl="1">
              <a:spcAft>
                <a:spcPts val="7200"/>
              </a:spcAft>
            </a:pPr>
            <a:r>
              <a:rPr lang="en-US" dirty="0" smtClean="0"/>
              <a:t>Increase to 77K later this year</a:t>
            </a:r>
          </a:p>
          <a:p>
            <a:pPr>
              <a:spcAft>
                <a:spcPts val="3600"/>
              </a:spcAft>
            </a:pPr>
            <a:r>
              <a:rPr lang="en-US" dirty="0" smtClean="0"/>
              <a:t>Account for effect of genomic selection on traditional evaluations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9770-EC55-6745-BBAB-A0764E32B3A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600"/>
              </a:spcAft>
            </a:pPr>
            <a:r>
              <a:rPr lang="en-US" sz="5800" dirty="0" smtClean="0"/>
              <a:t>Based on splitting genotype into individual chromosomes </a:t>
            </a:r>
            <a:r>
              <a:rPr lang="en-US" sz="5800" b="1" dirty="0" smtClean="0">
                <a:solidFill>
                  <a:schemeClr val="accent2"/>
                </a:solidFill>
              </a:rPr>
              <a:t>(maternal and paternal contributions)</a:t>
            </a:r>
          </a:p>
          <a:p>
            <a:pPr>
              <a:spcAft>
                <a:spcPts val="6600"/>
              </a:spcAft>
            </a:pPr>
            <a:r>
              <a:rPr lang="en-US" sz="5800" dirty="0" smtClean="0"/>
              <a:t>Missing SNPs assigned by observing SNPs in ancestors and descendants</a:t>
            </a:r>
          </a:p>
          <a:p>
            <a:pPr>
              <a:spcAft>
                <a:spcPts val="6600"/>
              </a:spcAft>
            </a:pPr>
            <a:r>
              <a:rPr lang="en-US" sz="5800" dirty="0" smtClean="0"/>
              <a:t>Imputed dams increase predictor population</a:t>
            </a:r>
          </a:p>
          <a:p>
            <a:pPr>
              <a:spcAft>
                <a:spcPts val="6600"/>
              </a:spcAft>
            </a:pPr>
            <a:r>
              <a:rPr lang="en-US" sz="5800" dirty="0" smtClean="0"/>
              <a:t>Genotypes from all chips merged by imputing SNPs not present</a:t>
            </a:r>
            <a:endParaRPr lang="en-US" sz="5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9770-EC55-6745-BBAB-A0764E32B3A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42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Haplotypes affecting fertility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900"/>
              </a:spcAft>
            </a:pPr>
            <a:r>
              <a:rPr lang="en-US" dirty="0" smtClean="0"/>
              <a:t>Rapid discovery of new recessive defects</a:t>
            </a:r>
          </a:p>
          <a:p>
            <a:pPr lvl="1">
              <a:spcAft>
                <a:spcPts val="900"/>
              </a:spcAft>
            </a:pPr>
            <a:r>
              <a:rPr lang="en-US" dirty="0" smtClean="0"/>
              <a:t>Large numbers of genotyped animals</a:t>
            </a:r>
          </a:p>
          <a:p>
            <a:pPr lvl="1">
              <a:spcAft>
                <a:spcPts val="6000"/>
              </a:spcAft>
            </a:pPr>
            <a:r>
              <a:rPr lang="en-US" dirty="0" smtClean="0"/>
              <a:t>Affordable DNA sequencing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Determination of haplotype location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Significant number of homozygous animals expected, but none observed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Narrow suspect region with fine mapping</a:t>
            </a:r>
          </a:p>
          <a:p>
            <a:pPr lvl="1"/>
            <a:r>
              <a:rPr lang="en-US" dirty="0" smtClean="0"/>
              <a:t>Use sequence data to find causative mutation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9770-EC55-6745-BBAB-A0764E32B3A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Mating programs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600"/>
              </a:spcAft>
            </a:pPr>
            <a:r>
              <a:rPr lang="en-US" dirty="0" smtClean="0"/>
              <a:t>Genomic relationships of genotyped females with available bulls provided</a:t>
            </a:r>
          </a:p>
          <a:p>
            <a:pPr>
              <a:spcAft>
                <a:spcPts val="6600"/>
              </a:spcAft>
            </a:pPr>
            <a:r>
              <a:rPr lang="en-US" dirty="0" smtClean="0"/>
              <a:t>Determination of best mate possible</a:t>
            </a:r>
          </a:p>
          <a:p>
            <a:pPr>
              <a:spcAft>
                <a:spcPts val="6600"/>
              </a:spcAft>
            </a:pPr>
            <a:r>
              <a:rPr lang="en-US" dirty="0" smtClean="0"/>
              <a:t>Dominance effects could be considered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9770-EC55-6745-BBAB-A0764E32B3AB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13618652" y="8672496"/>
            <a:ext cx="9144000" cy="3726812"/>
            <a:chOff x="3901214" y="4138048"/>
            <a:chExt cx="5025810" cy="2048370"/>
          </a:xfrm>
        </p:grpSpPr>
        <p:pic>
          <p:nvPicPr>
            <p:cNvPr id="7" name="Picture 2" descr="C:\Users\shubbard\AppData\Local\Microsoft\Windows\Temporary Internet Files\Content.IE5\CWL8OB46\heart-icon[1]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23135" y="4138048"/>
              <a:ext cx="1828801" cy="1742390"/>
            </a:xfrm>
            <a:prstGeom prst="rect">
              <a:avLst/>
            </a:prstGeom>
            <a:noFill/>
          </p:spPr>
        </p:pic>
        <p:pic>
          <p:nvPicPr>
            <p:cNvPr id="8" name="Picture 7" descr="horned_colored_black_cow_gr-bg.bmp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12424" y="4543911"/>
              <a:ext cx="2514600" cy="1642506"/>
            </a:xfrm>
            <a:prstGeom prst="rect">
              <a:avLst/>
            </a:prstGeom>
          </p:spPr>
        </p:pic>
        <p:pic>
          <p:nvPicPr>
            <p:cNvPr id="9" name="Picture 8" descr="horned_colored_black_bull_gr-bg.bmp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3901214" y="4549187"/>
              <a:ext cx="2514600" cy="163723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Genomic evaluation of crossbreds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0"/>
              </a:spcAft>
            </a:pPr>
            <a:r>
              <a:rPr lang="en-US" dirty="0" smtClean="0"/>
              <a:t>Breed base representation (BBR) gives percentages of 5 breeds</a:t>
            </a:r>
          </a:p>
          <a:p>
            <a:pPr>
              <a:spcAft>
                <a:spcPts val="6000"/>
              </a:spcAft>
            </a:pPr>
            <a:r>
              <a:rPr lang="en-US" dirty="0" smtClean="0"/>
              <a:t>Calculate evaluation by weighting purebred SNP effects by BBR</a:t>
            </a:r>
          </a:p>
          <a:p>
            <a:pPr>
              <a:spcAft>
                <a:spcPts val="6000"/>
              </a:spcAft>
            </a:pPr>
            <a:r>
              <a:rPr lang="en-US" dirty="0" smtClean="0"/>
              <a:t>Depends on doing genomic evaluations on the all-breed base and adjusting to individual-breed base last</a:t>
            </a:r>
          </a:p>
          <a:p>
            <a:pPr>
              <a:spcAft>
                <a:spcPts val="6000"/>
              </a:spcAft>
            </a:pPr>
            <a:r>
              <a:rPr lang="en-US" dirty="0" smtClean="0"/>
              <a:t>Implementation likely in 2018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9770-EC55-6745-BBAB-A0764E32B3A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29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sequence data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600"/>
              </a:spcAft>
            </a:pPr>
            <a:r>
              <a:rPr lang="en-US" dirty="0" smtClean="0"/>
              <a:t>Sequence data available from 1000 Bull Genomes Project hosted in Australia</a:t>
            </a:r>
          </a:p>
          <a:p>
            <a:pPr>
              <a:spcAft>
                <a:spcPts val="6600"/>
              </a:spcAft>
            </a:pPr>
            <a:r>
              <a:rPr lang="en-US" dirty="0" smtClean="0"/>
              <a:t>Project funded by industry to sequence nearly 200 bulls to create a haplotype library</a:t>
            </a:r>
          </a:p>
          <a:p>
            <a:pPr>
              <a:spcAft>
                <a:spcPts val="6600"/>
              </a:spcAft>
            </a:pPr>
            <a:r>
              <a:rPr lang="en-US" dirty="0" smtClean="0"/>
              <a:t>Quality affected by replication (e.g., 10X), methods of detecting variants, and imputation</a:t>
            </a:r>
          </a:p>
          <a:p>
            <a:pPr lvl="1">
              <a:spcAft>
                <a:spcPts val="6600"/>
              </a:spcAft>
            </a:pPr>
            <a:endParaRPr lang="en-US" dirty="0" smtClean="0"/>
          </a:p>
          <a:p>
            <a:pPr>
              <a:spcAft>
                <a:spcPts val="6600"/>
              </a:spcAft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9770-EC55-6745-BBAB-A0764E32B3A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600"/>
              </a:spcAft>
            </a:pPr>
            <a:r>
              <a:rPr lang="en-US" b="1" dirty="0" smtClean="0">
                <a:solidFill>
                  <a:schemeClr val="accent2"/>
                </a:solidFill>
              </a:rPr>
              <a:t>39.7 million</a:t>
            </a:r>
            <a:r>
              <a:rPr lang="en-US" dirty="0" smtClean="0"/>
              <a:t> variants detected in sequence data</a:t>
            </a:r>
          </a:p>
          <a:p>
            <a:pPr>
              <a:spcAft>
                <a:spcPts val="6600"/>
              </a:spcAft>
            </a:pPr>
            <a:r>
              <a:rPr lang="en-US" b="1" dirty="0" smtClean="0">
                <a:solidFill>
                  <a:schemeClr val="accent2"/>
                </a:solidFill>
              </a:rPr>
              <a:t>481,904</a:t>
            </a:r>
            <a:r>
              <a:rPr lang="en-US" dirty="0" smtClean="0"/>
              <a:t> variants in or near genes</a:t>
            </a:r>
          </a:p>
          <a:p>
            <a:pPr>
              <a:spcAft>
                <a:spcPts val="6600"/>
              </a:spcAft>
            </a:pPr>
            <a:r>
              <a:rPr lang="en-US" b="1" dirty="0" smtClean="0">
                <a:solidFill>
                  <a:schemeClr val="accent2"/>
                </a:solidFill>
              </a:rPr>
              <a:t>1.49 million</a:t>
            </a:r>
            <a:r>
              <a:rPr lang="en-US" dirty="0" smtClean="0"/>
              <a:t> SNPs currently on chips</a:t>
            </a:r>
          </a:p>
          <a:p>
            <a:pPr>
              <a:spcAft>
                <a:spcPts val="6600"/>
              </a:spcAft>
            </a:pPr>
            <a:r>
              <a:rPr lang="en-US" b="1" dirty="0" smtClean="0">
                <a:solidFill>
                  <a:schemeClr val="accent2"/>
                </a:solidFill>
              </a:rPr>
              <a:t>60,671</a:t>
            </a:r>
            <a:r>
              <a:rPr lang="en-US" dirty="0" smtClean="0"/>
              <a:t> SNPs used in genomic evaluations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9770-EC55-6745-BBAB-A0764E32B3A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18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sequence data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600"/>
              </a:spcAft>
            </a:pPr>
            <a:r>
              <a:rPr lang="en-US" dirty="0" smtClean="0"/>
              <a:t>Discovery of causative genetic variants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Refinement of SNPs used in genomic evaluation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Add discovered causative variants</a:t>
            </a:r>
          </a:p>
          <a:p>
            <a:pPr lvl="1">
              <a:spcAft>
                <a:spcPts val="6600"/>
              </a:spcAft>
            </a:pPr>
            <a:r>
              <a:rPr lang="en-US" dirty="0" smtClean="0"/>
              <a:t>Use some SNPs for imputing but not for estimating SNP effects</a:t>
            </a:r>
          </a:p>
          <a:p>
            <a:r>
              <a:rPr lang="en-US" dirty="0" smtClean="0"/>
              <a:t>Support imputation to enable immediate use of newly discovered causative genetic variants in genomic evaluation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9770-EC55-6745-BBAB-A0764E32B3A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Where are we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600"/>
              </a:spcAft>
            </a:pPr>
            <a:r>
              <a:rPr lang="en-US" dirty="0" smtClean="0"/>
              <a:t>Over half a million animals genotyped in 2016</a:t>
            </a:r>
          </a:p>
          <a:p>
            <a:pPr>
              <a:spcAft>
                <a:spcPts val="6600"/>
              </a:spcAft>
            </a:pPr>
            <a:r>
              <a:rPr lang="en-US" dirty="0" smtClean="0"/>
              <a:t>67% of AI </a:t>
            </a:r>
            <a:r>
              <a:rPr lang="en-US" dirty="0" err="1" smtClean="0"/>
              <a:t>breedings</a:t>
            </a:r>
            <a:r>
              <a:rPr lang="en-US" dirty="0" smtClean="0"/>
              <a:t> to genomic bulls</a:t>
            </a:r>
          </a:p>
          <a:p>
            <a:pPr>
              <a:spcAft>
                <a:spcPts val="6600"/>
              </a:spcAft>
            </a:pPr>
            <a:r>
              <a:rPr lang="en-US" dirty="0" smtClean="0"/>
              <a:t>Genomic relationship between genotyped cows and marketed bulls available</a:t>
            </a:r>
          </a:p>
          <a:p>
            <a:pPr>
              <a:spcAft>
                <a:spcPts val="6600"/>
              </a:spcAft>
            </a:pPr>
            <a:r>
              <a:rPr lang="en-US" dirty="0" smtClean="0"/>
              <a:t>Evaluations on new animals released weekly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9770-EC55-6745-BBAB-A0764E32B3A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Causative variants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6800"/>
              </a:lnSpc>
              <a:spcAft>
                <a:spcPts val="2000"/>
              </a:spcAft>
            </a:pPr>
            <a:r>
              <a:rPr lang="en-US" sz="5800" dirty="0" smtClean="0"/>
              <a:t>Benefits of knowing causative variant</a:t>
            </a:r>
          </a:p>
          <a:p>
            <a:pPr lvl="1">
              <a:lnSpc>
                <a:spcPts val="6200"/>
              </a:lnSpc>
              <a:spcAft>
                <a:spcPts val="2000"/>
              </a:spcAft>
            </a:pPr>
            <a:r>
              <a:rPr lang="en-US" sz="4900" dirty="0" smtClean="0"/>
              <a:t>Supports an exact test </a:t>
            </a:r>
            <a:r>
              <a:rPr lang="en-US" sz="4900" b="1" dirty="0" smtClean="0">
                <a:solidFill>
                  <a:srgbClr val="990C22"/>
                </a:solidFill>
              </a:rPr>
              <a:t>(particularly useful for undesirable conditions)</a:t>
            </a:r>
          </a:p>
          <a:p>
            <a:pPr lvl="1">
              <a:lnSpc>
                <a:spcPts val="6200"/>
              </a:lnSpc>
              <a:spcAft>
                <a:spcPts val="2000"/>
              </a:spcAft>
            </a:pPr>
            <a:r>
              <a:rPr lang="en-US" sz="4900" dirty="0" smtClean="0"/>
              <a:t>No linkage decay when used in evaluation </a:t>
            </a:r>
          </a:p>
          <a:p>
            <a:pPr lvl="1">
              <a:lnSpc>
                <a:spcPts val="6200"/>
              </a:lnSpc>
              <a:spcAft>
                <a:spcPts val="2000"/>
              </a:spcAft>
            </a:pPr>
            <a:r>
              <a:rPr lang="en-US" sz="4900" dirty="0" smtClean="0"/>
              <a:t>Increased reliability of genomic evaluations as causative variants replace less informative SNPs</a:t>
            </a:r>
          </a:p>
          <a:p>
            <a:pPr lvl="1">
              <a:lnSpc>
                <a:spcPts val="6200"/>
              </a:lnSpc>
            </a:pPr>
            <a:r>
              <a:rPr lang="en-US" sz="4900" dirty="0" smtClean="0"/>
              <a:t>May be informative across breeds</a:t>
            </a:r>
          </a:p>
          <a:p>
            <a:pPr>
              <a:lnSpc>
                <a:spcPts val="6800"/>
              </a:lnSpc>
            </a:pPr>
            <a:r>
              <a:rPr lang="en-US" sz="5800" dirty="0" smtClean="0"/>
              <a:t>Likelihood of discovery increased by greater availability of sequence data</a:t>
            </a:r>
            <a:endParaRPr lang="en-US" sz="5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9770-EC55-6745-BBAB-A0764E32B3A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Steps to add causative variant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0"/>
              </a:spcAft>
            </a:pPr>
            <a:r>
              <a:rPr lang="en-US" sz="5800" dirty="0" smtClean="0"/>
              <a:t>Recommend that genotyping laboratories add variant in next chip update</a:t>
            </a:r>
          </a:p>
          <a:p>
            <a:r>
              <a:rPr lang="en-US" sz="5800" dirty="0" smtClean="0"/>
              <a:t>Monitor genotype submissions to determine when sufficient genotypes with new SNPs have been submitted</a:t>
            </a:r>
          </a:p>
          <a:p>
            <a:pPr lvl="1">
              <a:spcAft>
                <a:spcPts val="6000"/>
              </a:spcAft>
            </a:pPr>
            <a:r>
              <a:rPr lang="en-US" b="1" dirty="0" smtClean="0">
                <a:solidFill>
                  <a:srgbClr val="990C22"/>
                </a:solidFill>
              </a:rPr>
              <a:t>Benefit of new SNPs degraded if imputation error rate is high</a:t>
            </a:r>
          </a:p>
          <a:p>
            <a:r>
              <a:rPr lang="en-US" sz="5800" dirty="0" smtClean="0"/>
              <a:t>Add to set of SNPs used in genomic evaluation</a:t>
            </a:r>
            <a:endParaRPr lang="en-US" sz="5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9770-EC55-6745-BBAB-A0764E32B3A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 to find causative variants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6000"/>
              </a:lnSpc>
            </a:pPr>
            <a:r>
              <a:rPr lang="en-US" sz="5200" dirty="0" smtClean="0"/>
              <a:t>Use sequence data from 1000 Bull Genomes Project</a:t>
            </a:r>
          </a:p>
          <a:p>
            <a:pPr>
              <a:lnSpc>
                <a:spcPts val="6000"/>
              </a:lnSpc>
            </a:pPr>
            <a:r>
              <a:rPr lang="en-US" sz="5200" dirty="0" smtClean="0"/>
              <a:t>Impute Holstein reference bulls to sequence using 444 sequenced bulls</a:t>
            </a:r>
          </a:p>
          <a:p>
            <a:pPr>
              <a:lnSpc>
                <a:spcPts val="6000"/>
              </a:lnSpc>
              <a:spcAft>
                <a:spcPts val="2000"/>
              </a:spcAft>
            </a:pPr>
            <a:r>
              <a:rPr lang="en-US" sz="5200" dirty="0" smtClean="0"/>
              <a:t>Use a posteriori granddaughter design on 75 bulls with </a:t>
            </a:r>
            <a:r>
              <a:rPr lang="en-US" sz="5200" dirty="0" smtClean="0">
                <a:sym typeface="Symbol"/>
              </a:rPr>
              <a:t></a:t>
            </a:r>
            <a:r>
              <a:rPr lang="en-US" sz="5200" dirty="0" smtClean="0"/>
              <a:t>100 progeny-tested genotyped sons</a:t>
            </a:r>
            <a:r>
              <a:rPr lang="en-US" sz="5600" dirty="0" smtClean="0"/>
              <a:t> </a:t>
            </a:r>
          </a:p>
          <a:p>
            <a:pPr lvl="1">
              <a:lnSpc>
                <a:spcPts val="5600"/>
              </a:lnSpc>
              <a:spcAft>
                <a:spcPts val="2000"/>
              </a:spcAft>
            </a:pPr>
            <a:r>
              <a:rPr lang="en-US" sz="4800" dirty="0" smtClean="0"/>
              <a:t>Identify heterozygous haplotypes for which son groups differ significantly</a:t>
            </a:r>
          </a:p>
          <a:p>
            <a:pPr lvl="1">
              <a:lnSpc>
                <a:spcPts val="5600"/>
              </a:lnSpc>
            </a:pPr>
            <a:r>
              <a:rPr lang="en-US" sz="4800" dirty="0" smtClean="0"/>
              <a:t>Search for variants in concordance across all bulls</a:t>
            </a:r>
          </a:p>
          <a:p>
            <a:pPr>
              <a:lnSpc>
                <a:spcPts val="6000"/>
              </a:lnSpc>
            </a:pPr>
            <a:r>
              <a:rPr lang="en-US" sz="5200" dirty="0" smtClean="0"/>
              <a:t>Alternatively, estimate effects of 481,904 SNPs and pick those with largest effects</a:t>
            </a:r>
            <a:endParaRPr lang="en-US" sz="5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9770-EC55-6745-BBAB-A0764E32B3A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 of sequence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6800"/>
              </a:lnSpc>
              <a:spcAft>
                <a:spcPts val="3000"/>
              </a:spcAft>
            </a:pPr>
            <a:r>
              <a:rPr lang="en-US" sz="5800" dirty="0" smtClean="0"/>
              <a:t>Causative variant present in sequence data</a:t>
            </a:r>
          </a:p>
          <a:p>
            <a:pPr>
              <a:lnSpc>
                <a:spcPts val="6800"/>
              </a:lnSpc>
              <a:spcAft>
                <a:spcPts val="3000"/>
              </a:spcAft>
            </a:pPr>
            <a:r>
              <a:rPr lang="en-US" sz="5800" dirty="0" smtClean="0"/>
              <a:t>Combine sequence data with medium- and high-density genotypes of reference bulls</a:t>
            </a:r>
          </a:p>
          <a:p>
            <a:pPr>
              <a:lnSpc>
                <a:spcPts val="6800"/>
              </a:lnSpc>
              <a:spcAft>
                <a:spcPts val="3000"/>
              </a:spcAft>
            </a:pPr>
            <a:r>
              <a:rPr lang="en-US" sz="5800" dirty="0" smtClean="0"/>
              <a:t>Impute ~30,000 bulls to full sequence</a:t>
            </a:r>
          </a:p>
          <a:p>
            <a:pPr>
              <a:lnSpc>
                <a:spcPts val="6800"/>
              </a:lnSpc>
              <a:spcAft>
                <a:spcPts val="3000"/>
              </a:spcAft>
            </a:pPr>
            <a:r>
              <a:rPr lang="en-US" sz="5800" dirty="0" smtClean="0"/>
              <a:t>Extract SNPs to be used in evaluation </a:t>
            </a:r>
            <a:r>
              <a:rPr lang="en-US" sz="5800" b="1" dirty="0" smtClean="0">
                <a:solidFill>
                  <a:srgbClr val="990C22"/>
                </a:solidFill>
              </a:rPr>
              <a:t>(including new causative variants)</a:t>
            </a:r>
          </a:p>
          <a:p>
            <a:pPr>
              <a:lnSpc>
                <a:spcPts val="6800"/>
              </a:lnSpc>
            </a:pPr>
            <a:r>
              <a:rPr lang="en-US" sz="5800" dirty="0" smtClean="0"/>
              <a:t>Use these imputed genotypes in place of observed genotypes in monthly imputation for genomic evaluations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9770-EC55-6745-BBAB-A0764E32B3A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Benefits of 2-step imputation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6000"/>
              </a:spcAft>
            </a:pPr>
            <a:r>
              <a:rPr lang="en-US" dirty="0" smtClean="0"/>
              <a:t>Improved imputation accuracy because imputing to full sequence considers all SNPs in a haplotype</a:t>
            </a:r>
          </a:p>
          <a:p>
            <a:pPr lvl="0">
              <a:spcAft>
                <a:spcPts val="6000"/>
              </a:spcAft>
            </a:pPr>
            <a:r>
              <a:rPr lang="en-US" dirty="0" smtClean="0"/>
              <a:t>Computing time not excessive because only ~30,000 reference bulls processed</a:t>
            </a:r>
          </a:p>
          <a:p>
            <a:pPr>
              <a:spcAft>
                <a:spcPts val="6000"/>
              </a:spcAft>
            </a:pPr>
            <a:r>
              <a:rPr lang="en-US" dirty="0" smtClean="0"/>
              <a:t>Accurate imputation of new SNPs for all animals supported because reference bulls are related to most animals in the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9770-EC55-6745-BBAB-A0764E32B3A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SNP set in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Imputation most time consuming part of evaluation</a:t>
            </a:r>
          </a:p>
          <a:p>
            <a:pPr lvl="1">
              <a:spcAft>
                <a:spcPts val="3600"/>
              </a:spcAft>
            </a:pPr>
            <a:r>
              <a:rPr lang="en-US" b="1" dirty="0" smtClean="0">
                <a:solidFill>
                  <a:srgbClr val="990C22"/>
                </a:solidFill>
              </a:rPr>
              <a:t>Previous month’s output used as priors</a:t>
            </a:r>
          </a:p>
          <a:p>
            <a:pPr>
              <a:spcAft>
                <a:spcPts val="3600"/>
              </a:spcAft>
            </a:pPr>
            <a:r>
              <a:rPr lang="en-US" dirty="0" smtClean="0"/>
              <a:t>Change in SNP set prevents use of priors</a:t>
            </a:r>
          </a:p>
          <a:p>
            <a:pPr>
              <a:spcAft>
                <a:spcPts val="3600"/>
              </a:spcAft>
            </a:pPr>
            <a:r>
              <a:rPr lang="en-US" dirty="0" smtClean="0"/>
              <a:t>Running without priors consumes excessive computing resources</a:t>
            </a:r>
          </a:p>
          <a:p>
            <a:r>
              <a:rPr lang="en-US" dirty="0" smtClean="0"/>
              <a:t>Priors can be generated in reasonable time for 100,000 genotypes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9770-EC55-6745-BBAB-A0764E32B3A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of priors from 100K genotypes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Select ~100,000 Holstein genotypes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Reference bulls</a:t>
            </a:r>
          </a:p>
          <a:p>
            <a:pPr lvl="1"/>
            <a:r>
              <a:rPr lang="en-US" dirty="0" smtClean="0"/>
              <a:t>Most cows with genotyped progeny</a:t>
            </a:r>
          </a:p>
          <a:p>
            <a:pPr>
              <a:spcAft>
                <a:spcPts val="4200"/>
              </a:spcAft>
            </a:pPr>
            <a:r>
              <a:rPr lang="en-US" dirty="0" smtClean="0"/>
              <a:t>Impute without priors </a:t>
            </a:r>
            <a:r>
              <a:rPr lang="en-US" b="1" dirty="0" smtClean="0">
                <a:solidFill>
                  <a:srgbClr val="990C22"/>
                </a:solidFill>
              </a:rPr>
              <a:t>(1 day of computing)</a:t>
            </a:r>
          </a:p>
          <a:p>
            <a:pPr>
              <a:spcAft>
                <a:spcPts val="4200"/>
              </a:spcAft>
            </a:pPr>
            <a:r>
              <a:rPr lang="en-US" dirty="0" smtClean="0"/>
              <a:t>Re-do imputation for December 2015 official evaluation using this run as priors</a:t>
            </a:r>
          </a:p>
          <a:p>
            <a:r>
              <a:rPr lang="en-US" dirty="0" smtClean="0"/>
              <a:t>Evaluate accuracy by comparing with imputed genotypes from official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9770-EC55-6745-BBAB-A0764E32B3AB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3600"/>
              </a:spcAft>
            </a:pPr>
            <a:r>
              <a:rPr lang="en-US" sz="5800" dirty="0" smtClean="0"/>
              <a:t>Imputation for official December 2015 evaluation included genotypes of 978,987 Holstein bulls and cows</a:t>
            </a:r>
          </a:p>
          <a:p>
            <a:pPr>
              <a:spcAft>
                <a:spcPts val="1200"/>
              </a:spcAft>
            </a:pPr>
            <a:r>
              <a:rPr lang="en-US" sz="5800" dirty="0" smtClean="0"/>
              <a:t>Nearly 60 billion comparisons</a:t>
            </a:r>
            <a:r>
              <a:rPr lang="en-US" dirty="0" smtClean="0"/>
              <a:t> </a:t>
            </a:r>
          </a:p>
          <a:p>
            <a:pPr lvl="1">
              <a:lnSpc>
                <a:spcPts val="6600"/>
              </a:lnSpc>
              <a:spcAft>
                <a:spcPts val="0"/>
              </a:spcAft>
            </a:pPr>
            <a:r>
              <a:rPr lang="en-US" dirty="0" smtClean="0"/>
              <a:t>Identical, </a:t>
            </a:r>
            <a:r>
              <a:rPr lang="en-US" b="1" dirty="0" smtClean="0">
                <a:solidFill>
                  <a:srgbClr val="990C22"/>
                </a:solidFill>
              </a:rPr>
              <a:t>97.7%</a:t>
            </a:r>
          </a:p>
          <a:p>
            <a:pPr lvl="1">
              <a:lnSpc>
                <a:spcPts val="6600"/>
              </a:lnSpc>
              <a:spcAft>
                <a:spcPts val="0"/>
              </a:spcAft>
            </a:pPr>
            <a:r>
              <a:rPr lang="en-US" dirty="0" smtClean="0"/>
              <a:t>1 allele different, </a:t>
            </a:r>
            <a:r>
              <a:rPr lang="en-US" b="1" dirty="0" smtClean="0">
                <a:solidFill>
                  <a:srgbClr val="990C22"/>
                </a:solidFill>
              </a:rPr>
              <a:t>1%</a:t>
            </a:r>
          </a:p>
          <a:p>
            <a:pPr lvl="1">
              <a:lnSpc>
                <a:spcPts val="6600"/>
              </a:lnSpc>
              <a:spcAft>
                <a:spcPts val="3600"/>
              </a:spcAft>
            </a:pPr>
            <a:r>
              <a:rPr lang="en-US" dirty="0" smtClean="0"/>
              <a:t>1 missing, </a:t>
            </a:r>
            <a:r>
              <a:rPr lang="en-US" b="1" dirty="0" smtClean="0">
                <a:solidFill>
                  <a:srgbClr val="990C22"/>
                </a:solidFill>
              </a:rPr>
              <a:t>1.2%</a:t>
            </a:r>
          </a:p>
          <a:p>
            <a:pPr>
              <a:spcAft>
                <a:spcPts val="1200"/>
              </a:spcAft>
            </a:pPr>
            <a:r>
              <a:rPr lang="en-US" sz="5800" dirty="0" smtClean="0"/>
              <a:t>Method not perfec</a:t>
            </a:r>
            <a:r>
              <a:rPr lang="en-US" dirty="0" smtClean="0"/>
              <a:t>t</a:t>
            </a:r>
          </a:p>
          <a:p>
            <a:pPr lvl="1">
              <a:lnSpc>
                <a:spcPts val="6600"/>
              </a:lnSpc>
              <a:spcAft>
                <a:spcPts val="0"/>
              </a:spcAft>
            </a:pPr>
            <a:r>
              <a:rPr lang="en-US" dirty="0" smtClean="0"/>
              <a:t>Uses current programs</a:t>
            </a:r>
          </a:p>
          <a:p>
            <a:pPr lvl="1">
              <a:lnSpc>
                <a:spcPts val="6600"/>
              </a:lnSpc>
            </a:pPr>
            <a:r>
              <a:rPr lang="en-US" dirty="0" smtClean="0"/>
              <a:t>Direct augmentation of priors might be more accurate</a:t>
            </a:r>
          </a:p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6831733" y="12488565"/>
            <a:ext cx="6317986" cy="730250"/>
          </a:xfrm>
        </p:spPr>
        <p:txBody>
          <a:bodyPr/>
          <a:lstStyle/>
          <a:p>
            <a:fld id="{9B829770-EC55-6745-BBAB-A0764E32B3A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684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sz="5800" dirty="0" smtClean="0"/>
              <a:t>New SNPs can be added as soon as discovered</a:t>
            </a:r>
          </a:p>
          <a:p>
            <a:pPr lvl="1">
              <a:lnSpc>
                <a:spcPts val="6600"/>
              </a:lnSpc>
              <a:spcAft>
                <a:spcPts val="0"/>
              </a:spcAft>
            </a:pPr>
            <a:r>
              <a:rPr lang="en-US" dirty="0" smtClean="0"/>
              <a:t>Saves time to place on chip</a:t>
            </a:r>
          </a:p>
          <a:p>
            <a:pPr lvl="1">
              <a:lnSpc>
                <a:spcPts val="6600"/>
              </a:lnSpc>
              <a:spcAft>
                <a:spcPts val="3600"/>
              </a:spcAft>
            </a:pPr>
            <a:r>
              <a:rPr lang="en-US" dirty="0" smtClean="0"/>
              <a:t>Saves time to accumulate genotypes</a:t>
            </a:r>
          </a:p>
          <a:p>
            <a:pPr>
              <a:spcAft>
                <a:spcPts val="3600"/>
              </a:spcAft>
            </a:pPr>
            <a:r>
              <a:rPr lang="en-US" sz="5800" dirty="0" smtClean="0"/>
              <a:t>Adding causative variants may permit removal of less informative SNPs</a:t>
            </a:r>
          </a:p>
          <a:p>
            <a:pPr>
              <a:spcAft>
                <a:spcPts val="3600"/>
              </a:spcAft>
            </a:pPr>
            <a:r>
              <a:rPr lang="en-US" sz="5800" dirty="0" smtClean="0"/>
              <a:t>Elimination of low information SNPs may reduce “noise”</a:t>
            </a:r>
          </a:p>
          <a:p>
            <a:r>
              <a:rPr lang="en-US" sz="5800" dirty="0" smtClean="0"/>
              <a:t>Adding markers that are causative variants should increase prediction accuracy</a:t>
            </a:r>
            <a:endParaRPr lang="en-US" sz="5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9770-EC55-6745-BBAB-A0764E32B3A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new traits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600"/>
              </a:spcAft>
            </a:pPr>
            <a:r>
              <a:rPr lang="en-US" dirty="0" smtClean="0"/>
              <a:t>Mortality – Added August 2016</a:t>
            </a:r>
          </a:p>
          <a:p>
            <a:pPr>
              <a:spcAft>
                <a:spcPts val="6600"/>
              </a:spcAft>
            </a:pPr>
            <a:r>
              <a:rPr lang="en-US" dirty="0" smtClean="0"/>
              <a:t>Gestation length </a:t>
            </a:r>
            <a:r>
              <a:rPr lang="mr-IN" dirty="0" smtClean="0"/>
              <a:t>–</a:t>
            </a:r>
            <a:r>
              <a:rPr lang="en-US" dirty="0" smtClean="0"/>
              <a:t> Planned for August</a:t>
            </a:r>
          </a:p>
          <a:p>
            <a:pPr>
              <a:spcAft>
                <a:spcPts val="6600"/>
              </a:spcAft>
            </a:pPr>
            <a:r>
              <a:rPr lang="en-US" dirty="0" smtClean="0"/>
              <a:t>Health traits </a:t>
            </a:r>
            <a:r>
              <a:rPr lang="mr-IN" dirty="0" smtClean="0"/>
              <a:t>–</a:t>
            </a:r>
            <a:r>
              <a:rPr lang="en-US" dirty="0" smtClean="0"/>
              <a:t> Planned for December</a:t>
            </a:r>
          </a:p>
          <a:p>
            <a:pPr>
              <a:spcAft>
                <a:spcPts val="6600"/>
              </a:spcAft>
            </a:pPr>
            <a:r>
              <a:rPr lang="en-US" dirty="0" smtClean="0"/>
              <a:t>Feed efficiency </a:t>
            </a:r>
            <a:r>
              <a:rPr lang="mr-IN" dirty="0" smtClean="0"/>
              <a:t>–</a:t>
            </a:r>
            <a:r>
              <a:rPr lang="en-US" dirty="0" smtClean="0"/>
              <a:t> Under development</a:t>
            </a:r>
          </a:p>
          <a:p>
            <a:pPr marL="515938" lvl="1">
              <a:spcAft>
                <a:spcPts val="6600"/>
              </a:spcAft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9770-EC55-6745-BBAB-A0764E32B3AB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6" name="Picture 5" descr="Holstein calves_Idaho_ARS.jpg"/>
          <p:cNvPicPr>
            <a:picLocks noChangeAspect="1"/>
          </p:cNvPicPr>
          <p:nvPr/>
        </p:nvPicPr>
        <p:blipFill>
          <a:blip r:embed="rId2"/>
          <a:srcRect r="15618" b="10499"/>
          <a:stretch>
            <a:fillRect/>
          </a:stretch>
        </p:blipFill>
        <p:spPr>
          <a:xfrm>
            <a:off x="17646838" y="3425390"/>
            <a:ext cx="5172589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897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Genotype counts by animal sex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9770-EC55-6745-BBAB-A0764E32B3AB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6" name="Chart 5"/>
          <p:cNvGraphicFramePr/>
          <p:nvPr/>
        </p:nvGraphicFramePr>
        <p:xfrm>
          <a:off x="1026715" y="2180491"/>
          <a:ext cx="22087835" cy="10357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34719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Traits requiring additional data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6000"/>
              </a:lnSpc>
              <a:spcAft>
                <a:spcPts val="1800"/>
              </a:spcAft>
            </a:pPr>
            <a:r>
              <a:rPr lang="en-US" sz="5800" dirty="0" smtClean="0"/>
              <a:t>Clinical mastitis </a:t>
            </a:r>
          </a:p>
          <a:p>
            <a:pPr>
              <a:lnSpc>
                <a:spcPts val="6000"/>
              </a:lnSpc>
              <a:spcAft>
                <a:spcPts val="1800"/>
              </a:spcAft>
            </a:pPr>
            <a:r>
              <a:rPr lang="en-US" sz="5800" dirty="0" smtClean="0"/>
              <a:t>Displaced </a:t>
            </a:r>
            <a:r>
              <a:rPr lang="en-US" sz="5800" dirty="0" err="1" smtClean="0"/>
              <a:t>abomasum</a:t>
            </a:r>
            <a:endParaRPr lang="en-US" sz="5800" dirty="0" smtClean="0"/>
          </a:p>
          <a:p>
            <a:pPr>
              <a:lnSpc>
                <a:spcPts val="6000"/>
              </a:lnSpc>
              <a:spcAft>
                <a:spcPts val="1800"/>
              </a:spcAft>
            </a:pPr>
            <a:r>
              <a:rPr lang="en-US" sz="5800" dirty="0" smtClean="0"/>
              <a:t>Ketosis</a:t>
            </a:r>
          </a:p>
          <a:p>
            <a:pPr>
              <a:lnSpc>
                <a:spcPts val="6000"/>
              </a:lnSpc>
              <a:spcAft>
                <a:spcPts val="1800"/>
              </a:spcAft>
            </a:pPr>
            <a:r>
              <a:rPr lang="en-US" sz="5800" dirty="0" smtClean="0"/>
              <a:t>Hoof health</a:t>
            </a:r>
            <a:endParaRPr lang="en-GB" sz="5800" dirty="0" smtClean="0"/>
          </a:p>
          <a:p>
            <a:pPr>
              <a:lnSpc>
                <a:spcPts val="6000"/>
              </a:lnSpc>
              <a:spcAft>
                <a:spcPts val="1800"/>
              </a:spcAft>
            </a:pPr>
            <a:r>
              <a:rPr lang="en-GB" sz="5800" dirty="0" smtClean="0"/>
              <a:t>Immune response</a:t>
            </a:r>
            <a:endParaRPr lang="en-US" sz="5800" dirty="0" smtClean="0"/>
          </a:p>
          <a:p>
            <a:pPr>
              <a:lnSpc>
                <a:spcPts val="6000"/>
              </a:lnSpc>
              <a:spcAft>
                <a:spcPts val="1800"/>
              </a:spcAft>
            </a:pPr>
            <a:r>
              <a:rPr lang="en-US" sz="5800" dirty="0" smtClean="0"/>
              <a:t>Other health traits</a:t>
            </a:r>
          </a:p>
          <a:p>
            <a:pPr>
              <a:lnSpc>
                <a:spcPts val="6000"/>
              </a:lnSpc>
              <a:spcAft>
                <a:spcPts val="1800"/>
              </a:spcAft>
            </a:pPr>
            <a:r>
              <a:rPr lang="en-US" sz="5800" dirty="0" smtClean="0"/>
              <a:t>Milking speed</a:t>
            </a:r>
          </a:p>
          <a:p>
            <a:pPr>
              <a:lnSpc>
                <a:spcPts val="6000"/>
              </a:lnSpc>
              <a:spcAft>
                <a:spcPts val="1800"/>
              </a:spcAft>
            </a:pPr>
            <a:r>
              <a:rPr lang="en-US" sz="5800" dirty="0" smtClean="0"/>
              <a:t>Methane production</a:t>
            </a:r>
          </a:p>
          <a:p>
            <a:pPr>
              <a:lnSpc>
                <a:spcPts val="6000"/>
              </a:lnSpc>
              <a:spcAft>
                <a:spcPts val="1800"/>
              </a:spcAft>
            </a:pPr>
            <a:r>
              <a:rPr lang="en-GB" sz="5800" dirty="0" smtClean="0"/>
              <a:t>Mid‐infrared</a:t>
            </a:r>
            <a:r>
              <a:rPr lang="en-GB" sz="5800" dirty="0" smtClean="0">
                <a:sym typeface="Symbol"/>
              </a:rPr>
              <a:t></a:t>
            </a:r>
            <a:r>
              <a:rPr lang="en-GB" sz="5800" dirty="0" smtClean="0"/>
              <a:t>spectroscopy information for trait indicators</a:t>
            </a:r>
            <a:endParaRPr lang="en-US" sz="5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9770-EC55-6745-BBAB-A0764E32B3AB}" type="slidenum">
              <a:rPr lang="en-US" smtClean="0"/>
              <a:pPr/>
              <a:t>30</a:t>
            </a:fld>
            <a:endParaRPr lang="en-US" dirty="0"/>
          </a:p>
        </p:txBody>
      </p:sp>
      <p:grpSp>
        <p:nvGrpSpPr>
          <p:cNvPr id="12" name="Group 9"/>
          <p:cNvGrpSpPr>
            <a:grpSpLocks noChangeAspect="1"/>
          </p:cNvGrpSpPr>
          <p:nvPr/>
        </p:nvGrpSpPr>
        <p:grpSpPr>
          <a:xfrm>
            <a:off x="11730534" y="2978684"/>
            <a:ext cx="10554522" cy="6858000"/>
            <a:chOff x="4213513" y="2111429"/>
            <a:chExt cx="4693920" cy="3049964"/>
          </a:xfrm>
        </p:grpSpPr>
        <p:pic>
          <p:nvPicPr>
            <p:cNvPr id="13" name="Picture 12" descr="Mastitis-ARS-d1189-2.jpg"/>
            <p:cNvPicPr>
              <a:picLocks noChangeAspect="1"/>
            </p:cNvPicPr>
            <p:nvPr/>
          </p:nvPicPr>
          <p:blipFill>
            <a:blip r:embed="rId2"/>
            <a:srcRect t="20107" b="7822"/>
            <a:stretch>
              <a:fillRect/>
            </a:stretch>
          </p:blipFill>
          <p:spPr>
            <a:xfrm>
              <a:off x="6783586" y="2111429"/>
              <a:ext cx="2103120" cy="1051560"/>
            </a:xfrm>
            <a:prstGeom prst="rect">
              <a:avLst/>
            </a:prstGeom>
            <a:ln w="31750" cap="sq">
              <a:solidFill>
                <a:srgbClr val="FFFFFF"/>
              </a:solidFill>
              <a:miter lim="800000"/>
            </a:ln>
          </p:spPr>
        </p:pic>
        <p:pic>
          <p:nvPicPr>
            <p:cNvPr id="14" name="Picture 13" descr="methane_ARS-k6010-1.jpg"/>
            <p:cNvPicPr>
              <a:picLocks noChangeAspect="1"/>
            </p:cNvPicPr>
            <p:nvPr/>
          </p:nvPicPr>
          <p:blipFill>
            <a:blip r:embed="rId3"/>
            <a:srcRect t="16010" b="7799"/>
            <a:stretch>
              <a:fillRect/>
            </a:stretch>
          </p:blipFill>
          <p:spPr>
            <a:xfrm>
              <a:off x="4213513" y="4109705"/>
              <a:ext cx="2103120" cy="1051560"/>
            </a:xfrm>
            <a:prstGeom prst="rect">
              <a:avLst/>
            </a:prstGeom>
            <a:ln w="31750" cap="sq">
              <a:solidFill>
                <a:srgbClr val="FFFFFF"/>
              </a:solidFill>
              <a:miter lim="800000"/>
            </a:ln>
          </p:spPr>
        </p:pic>
        <p:pic>
          <p:nvPicPr>
            <p:cNvPr id="15" name="Picture 14" descr="FeedEfficiency_ARS-d1462-6.jpg"/>
            <p:cNvPicPr>
              <a:picLocks noChangeAspect="1"/>
            </p:cNvPicPr>
            <p:nvPr/>
          </p:nvPicPr>
          <p:blipFill>
            <a:blip r:embed="rId4"/>
            <a:srcRect l="17739" t="20652" r="28918"/>
            <a:stretch>
              <a:fillRect/>
            </a:stretch>
          </p:blipFill>
          <p:spPr>
            <a:xfrm>
              <a:off x="5998140" y="2570669"/>
              <a:ext cx="1051560" cy="2103120"/>
            </a:xfrm>
            <a:prstGeom prst="rect">
              <a:avLst/>
            </a:prstGeom>
            <a:ln w="31750" cap="sq">
              <a:solidFill>
                <a:srgbClr val="FFFFFF"/>
              </a:solidFill>
              <a:miter lim="800000"/>
            </a:ln>
          </p:spPr>
        </p:pic>
        <p:pic>
          <p:nvPicPr>
            <p:cNvPr id="16" name="Picture 15" descr="immune-ARS-d648-1.jpg"/>
            <p:cNvPicPr>
              <a:picLocks noChangeAspect="1"/>
            </p:cNvPicPr>
            <p:nvPr/>
          </p:nvPicPr>
          <p:blipFill>
            <a:blip r:embed="rId5"/>
            <a:srcRect t="1778" b="37501"/>
            <a:stretch>
              <a:fillRect/>
            </a:stretch>
          </p:blipFill>
          <p:spPr>
            <a:xfrm>
              <a:off x="4213513" y="2111429"/>
              <a:ext cx="2103120" cy="1051560"/>
            </a:xfrm>
            <a:prstGeom prst="rect">
              <a:avLst/>
            </a:prstGeom>
            <a:ln w="31750" cap="sq">
              <a:solidFill>
                <a:srgbClr val="FFFFFF"/>
              </a:solidFill>
              <a:miter lim="800000"/>
            </a:ln>
          </p:spPr>
        </p:pic>
        <p:pic>
          <p:nvPicPr>
            <p:cNvPr id="17" name="Picture 16" descr="HolsEat.jpg"/>
            <p:cNvPicPr>
              <a:picLocks noChangeAspect="1"/>
            </p:cNvPicPr>
            <p:nvPr/>
          </p:nvPicPr>
          <p:blipFill>
            <a:blip r:embed="rId6"/>
            <a:srcRect t="16544" b="10192"/>
            <a:stretch>
              <a:fillRect/>
            </a:stretch>
          </p:blipFill>
          <p:spPr>
            <a:xfrm>
              <a:off x="6804313" y="4106884"/>
              <a:ext cx="2103120" cy="1054509"/>
            </a:xfrm>
            <a:prstGeom prst="rect">
              <a:avLst/>
            </a:prstGeom>
            <a:ln w="31750" cap="sq">
              <a:solidFill>
                <a:srgbClr val="FFFFFF"/>
              </a:solidFill>
              <a:miter lim="800000"/>
            </a:ln>
          </p:spPr>
        </p:pic>
      </p:grpSp>
    </p:spTree>
    <p:extLst>
      <p:ext uri="{BB962C8B-B14F-4D97-AF65-F5344CB8AC3E}">
        <p14:creationId xmlns:p14="http://schemas.microsoft.com/office/powerpoint/2010/main" val="3403690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health </a:t>
            </a:r>
            <a:r>
              <a:rPr lang="en-US" dirty="0" smtClean="0"/>
              <a:t>traits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218406" y="2578608"/>
            <a:ext cx="10762589" cy="9051926"/>
          </a:xfrm>
        </p:spPr>
        <p:txBody>
          <a:bodyPr/>
          <a:lstStyle/>
          <a:p>
            <a:pPr>
              <a:spcAft>
                <a:spcPts val="4800"/>
              </a:spcAft>
            </a:pPr>
            <a:r>
              <a:rPr lang="en-US" sz="6000" dirty="0" smtClean="0"/>
              <a:t>Genomic evaluation of 6</a:t>
            </a:r>
            <a:r>
              <a:rPr lang="en-US" sz="6000" dirty="0" smtClean="0">
                <a:latin typeface="Calibri"/>
              </a:rPr>
              <a:t> </a:t>
            </a:r>
            <a:r>
              <a:rPr lang="en-US" sz="6000" dirty="0" smtClean="0"/>
              <a:t>common health events reported by producers</a:t>
            </a:r>
          </a:p>
          <a:p>
            <a:r>
              <a:rPr lang="en-US" sz="6000" dirty="0" smtClean="0"/>
              <a:t>Traits selected based on:</a:t>
            </a:r>
          </a:p>
          <a:p>
            <a:pPr lvl="1"/>
            <a:r>
              <a:rPr lang="en-US" sz="5400" dirty="0" smtClean="0"/>
              <a:t>Economic importance</a:t>
            </a:r>
          </a:p>
          <a:p>
            <a:pPr lvl="1"/>
            <a:r>
              <a:rPr lang="en-US" sz="5400" dirty="0" smtClean="0"/>
              <a:t>Heritability</a:t>
            </a:r>
          </a:p>
          <a:p>
            <a:pPr lvl="1"/>
            <a:r>
              <a:rPr lang="en-US" sz="5400" dirty="0" smtClean="0"/>
              <a:t>Reporting consistency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87130" y="2578608"/>
            <a:ext cx="10762589" cy="9051926"/>
          </a:xfrm>
        </p:spPr>
        <p:txBody>
          <a:bodyPr/>
          <a:lstStyle/>
          <a:p>
            <a:r>
              <a:rPr lang="en-US" sz="6000" dirty="0" smtClean="0"/>
              <a:t>Health events include:</a:t>
            </a:r>
          </a:p>
          <a:p>
            <a:pPr lvl="1"/>
            <a:r>
              <a:rPr lang="en-US" sz="5400" dirty="0" err="1" smtClean="0"/>
              <a:t>Hypocalcemia</a:t>
            </a:r>
            <a:r>
              <a:rPr lang="en-US" sz="5400" dirty="0" smtClean="0"/>
              <a:t>/Milk fever</a:t>
            </a:r>
          </a:p>
          <a:p>
            <a:pPr lvl="1"/>
            <a:r>
              <a:rPr lang="en-US" sz="5400" dirty="0" smtClean="0"/>
              <a:t>Displaced </a:t>
            </a:r>
            <a:r>
              <a:rPr lang="en-US" sz="5400" dirty="0" err="1" smtClean="0"/>
              <a:t>abomasum</a:t>
            </a:r>
            <a:endParaRPr lang="en-US" sz="5400" dirty="0" smtClean="0"/>
          </a:p>
          <a:p>
            <a:pPr lvl="1"/>
            <a:r>
              <a:rPr lang="en-US" sz="5400" dirty="0" smtClean="0"/>
              <a:t>Ketosis</a:t>
            </a:r>
          </a:p>
          <a:p>
            <a:pPr lvl="1"/>
            <a:r>
              <a:rPr lang="en-US" sz="5400" dirty="0" smtClean="0"/>
              <a:t>Mastitis</a:t>
            </a:r>
          </a:p>
          <a:p>
            <a:pPr lvl="1"/>
            <a:r>
              <a:rPr lang="en-US" sz="5400" dirty="0" err="1" smtClean="0"/>
              <a:t>Metritis</a:t>
            </a:r>
            <a:endParaRPr lang="en-US" sz="5400" dirty="0" smtClean="0"/>
          </a:p>
          <a:p>
            <a:pPr lvl="1"/>
            <a:r>
              <a:rPr lang="en-US" sz="5400" dirty="0" smtClean="0"/>
              <a:t>Retained placenta</a:t>
            </a:r>
            <a:endParaRPr lang="en-US" sz="5400" dirty="0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6831733" y="12488565"/>
            <a:ext cx="6317986" cy="730250"/>
          </a:xfrm>
        </p:spPr>
        <p:txBody>
          <a:bodyPr/>
          <a:lstStyle/>
          <a:p>
            <a:fld id="{9B829770-EC55-6745-BBAB-A0764E32B3AB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18531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possible new traits </a:t>
            </a:r>
            <a:r>
              <a:rPr lang="mr-IN" smtClean="0"/>
              <a:t>–</a:t>
            </a:r>
            <a:r>
              <a:rPr lang="en-US" smtClean="0"/>
              <a:t> data available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600"/>
              </a:spcAft>
            </a:pPr>
            <a:r>
              <a:rPr lang="en-US" dirty="0" smtClean="0"/>
              <a:t>Days to first breeding</a:t>
            </a:r>
          </a:p>
          <a:p>
            <a:pPr>
              <a:spcAft>
                <a:spcPts val="6600"/>
              </a:spcAft>
            </a:pPr>
            <a:r>
              <a:rPr lang="en-US" dirty="0" smtClean="0"/>
              <a:t>Persistency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Resistance to heat stress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>
                <a:solidFill>
                  <a:srgbClr val="990C22"/>
                </a:solidFill>
              </a:rPr>
              <a:t>(predicting genotype × environment interactions)</a:t>
            </a:r>
            <a:endParaRPr lang="en-US" b="1" dirty="0">
              <a:solidFill>
                <a:srgbClr val="990C2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9770-EC55-6745-BBAB-A0764E32B3AB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673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breeders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6600"/>
              </a:lnSpc>
            </a:pPr>
            <a:r>
              <a:rPr lang="en-US" sz="5600" dirty="0" smtClean="0"/>
              <a:t>Haplotype and gene tests used in selection and mating programs</a:t>
            </a:r>
            <a:endParaRPr lang="en-CA" sz="5600" dirty="0" smtClean="0"/>
          </a:p>
          <a:p>
            <a:pPr>
              <a:lnSpc>
                <a:spcPts val="6600"/>
              </a:lnSpc>
            </a:pPr>
            <a:r>
              <a:rPr lang="en-CA" sz="5600" dirty="0" smtClean="0"/>
              <a:t>Trend towards a small number of elite breeders that are investing heavily in genomics</a:t>
            </a:r>
          </a:p>
          <a:p>
            <a:pPr>
              <a:lnSpc>
                <a:spcPts val="6600"/>
              </a:lnSpc>
            </a:pPr>
            <a:r>
              <a:rPr lang="en-CA" sz="5600" dirty="0" smtClean="0"/>
              <a:t>About 30% of young males genotyped directly by breeders since April 2013</a:t>
            </a:r>
          </a:p>
          <a:p>
            <a:pPr>
              <a:lnSpc>
                <a:spcPts val="6600"/>
              </a:lnSpc>
            </a:pPr>
            <a:r>
              <a:rPr lang="en-CA" sz="5600" dirty="0" smtClean="0"/>
              <a:t>In 2016, </a:t>
            </a:r>
            <a:r>
              <a:rPr lang="en-CA" sz="5600" dirty="0" smtClean="0"/>
              <a:t>67% </a:t>
            </a:r>
            <a:r>
              <a:rPr lang="en-CA" sz="5600" dirty="0" smtClean="0"/>
              <a:t>of </a:t>
            </a:r>
            <a:r>
              <a:rPr lang="en-CA" sz="5600" dirty="0" err="1" smtClean="0"/>
              <a:t>breedings</a:t>
            </a:r>
            <a:r>
              <a:rPr lang="en-CA" sz="5600" dirty="0" smtClean="0"/>
              <a:t> to genomic bulls</a:t>
            </a:r>
          </a:p>
          <a:p>
            <a:pPr>
              <a:lnSpc>
                <a:spcPts val="6600"/>
              </a:lnSpc>
              <a:spcAft>
                <a:spcPts val="0"/>
              </a:spcAft>
            </a:pPr>
            <a:r>
              <a:rPr lang="en-CA" sz="5600" dirty="0" smtClean="0"/>
              <a:t>Prices for top genomic heifers can be very high</a:t>
            </a:r>
          </a:p>
          <a:p>
            <a:pPr>
              <a:lnSpc>
                <a:spcPts val="6600"/>
              </a:lnSpc>
              <a:buNone/>
            </a:pPr>
            <a:r>
              <a:rPr lang="en-CA" sz="5600" dirty="0" smtClean="0"/>
              <a:t>	</a:t>
            </a:r>
            <a:r>
              <a:rPr lang="en-CA" sz="5600" b="1" dirty="0" smtClean="0">
                <a:solidFill>
                  <a:schemeClr val="accent2"/>
                </a:solidFill>
              </a:rPr>
              <a:t>(e.g., $2</a:t>
            </a:r>
            <a:r>
              <a:rPr lang="en-CA" sz="5600" b="1" dirty="0" smtClean="0">
                <a:solidFill>
                  <a:srgbClr val="990C22"/>
                </a:solidFill>
              </a:rPr>
              <a:t>65,000)</a:t>
            </a:r>
            <a:r>
              <a:rPr lang="en-CA" sz="5600" dirty="0" smtClean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9770-EC55-6745-BBAB-A0764E32B3A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" name="Picture 5" descr="bodair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51663" y="7802819"/>
            <a:ext cx="297699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772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3600"/>
              </a:spcAft>
            </a:pPr>
            <a:r>
              <a:rPr lang="en-US" dirty="0" smtClean="0"/>
              <a:t>Highly successful program leading to annual increases in genetic merit for production efficiency</a:t>
            </a:r>
          </a:p>
          <a:p>
            <a:pPr>
              <a:spcAft>
                <a:spcPts val="3600"/>
              </a:spcAft>
            </a:pPr>
            <a:r>
              <a:rPr lang="en-US" dirty="0" smtClean="0"/>
              <a:t>Large database of phenotypic and genomic data provided by industry</a:t>
            </a:r>
          </a:p>
          <a:p>
            <a:pPr>
              <a:spcAft>
                <a:spcPts val="3600"/>
              </a:spcAft>
            </a:pPr>
            <a:r>
              <a:rPr lang="en-US" dirty="0" smtClean="0"/>
              <a:t>Research projects to determine mechanism of genetic control of economically important traits</a:t>
            </a:r>
          </a:p>
          <a:p>
            <a:pPr>
              <a:spcAft>
                <a:spcPts val="3600"/>
              </a:spcAft>
            </a:pPr>
            <a:r>
              <a:rPr lang="en-US" dirty="0" smtClean="0"/>
              <a:t>Data processing techniques developed so that rapid turnaround can be realized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9770-EC55-6745-BBAB-A0764E32B3A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9770-EC55-6745-BBAB-A0764E32B3A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7" name="Picture Placeholder 6" descr="BarnInField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5" b="12225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 anchor="ctr"/>
          <a:lstStyle/>
          <a:p>
            <a:pPr algn="ctr"/>
            <a:r>
              <a:rPr lang="en-US" sz="8000" dirty="0" smtClean="0"/>
              <a:t>Questions?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646359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 </a:t>
            </a:r>
            <a:r>
              <a:rPr lang="en-US" dirty="0" err="1" smtClean="0"/>
              <a:t>breedings</a:t>
            </a:r>
            <a:r>
              <a:rPr lang="en-US" dirty="0" smtClean="0"/>
              <a:t> to genomic bulls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9770-EC55-6745-BBAB-A0764E32B3AB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6" name="Chart 5"/>
          <p:cNvGraphicFramePr/>
          <p:nvPr/>
        </p:nvGraphicFramePr>
        <p:xfrm>
          <a:off x="862682" y="1758463"/>
          <a:ext cx="22181530" cy="11078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Release of evaluations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dirty="0" smtClean="0"/>
              <a:t>Download from CDCB FTP site with</a:t>
            </a:r>
          </a:p>
          <a:p>
            <a:pPr>
              <a:spcAft>
                <a:spcPts val="7200"/>
              </a:spcAft>
              <a:buNone/>
            </a:pPr>
            <a:r>
              <a:rPr lang="en-US" dirty="0" smtClean="0"/>
              <a:t>	separate files for each nominator</a:t>
            </a:r>
          </a:p>
          <a:p>
            <a:pPr>
              <a:spcAft>
                <a:spcPts val="7200"/>
              </a:spcAft>
            </a:pPr>
            <a:r>
              <a:rPr lang="en-US" dirty="0" smtClean="0"/>
              <a:t>Weekly release of evaluations of new animals</a:t>
            </a:r>
          </a:p>
          <a:p>
            <a:pPr>
              <a:spcAft>
                <a:spcPts val="7200"/>
              </a:spcAft>
            </a:pPr>
            <a:r>
              <a:rPr lang="en-US" dirty="0" smtClean="0"/>
              <a:t>Monthly release for females and bulls not marketed</a:t>
            </a:r>
          </a:p>
          <a:p>
            <a:pPr>
              <a:spcAft>
                <a:spcPts val="6000"/>
              </a:spcAft>
            </a:pPr>
            <a:r>
              <a:rPr lang="en-US" dirty="0" smtClean="0"/>
              <a:t>All genomic evaluations updated 3 times each year with traditional evaluations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9770-EC55-6745-BBAB-A0764E32B3A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213551" y="1215361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83658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Where are we going?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4800"/>
              </a:spcAft>
            </a:pPr>
            <a:r>
              <a:rPr lang="en-US" dirty="0" smtClean="0"/>
              <a:t>Increasing number of cows genotyped</a:t>
            </a:r>
          </a:p>
          <a:p>
            <a:pPr>
              <a:spcAft>
                <a:spcPts val="4800"/>
              </a:spcAft>
            </a:pPr>
            <a:r>
              <a:rPr lang="en-US" dirty="0" smtClean="0"/>
              <a:t>Falling cost per SNP genotyped</a:t>
            </a:r>
          </a:p>
          <a:p>
            <a:pPr>
              <a:spcAft>
                <a:spcPts val="4800"/>
              </a:spcAft>
            </a:pPr>
            <a:r>
              <a:rPr lang="en-US" dirty="0" smtClean="0"/>
              <a:t>Increased accuracy of genomic evaluations from more informative SNPs</a:t>
            </a:r>
          </a:p>
          <a:p>
            <a:pPr>
              <a:spcAft>
                <a:spcPts val="4800"/>
              </a:spcAft>
            </a:pPr>
            <a:r>
              <a:rPr lang="en-US" dirty="0" smtClean="0"/>
              <a:t>Genomic evaluations on more traits to predict economic merit more accurately</a:t>
            </a:r>
          </a:p>
          <a:p>
            <a:pPr>
              <a:spcAft>
                <a:spcPts val="4800"/>
              </a:spcAft>
            </a:pPr>
            <a:r>
              <a:rPr lang="en-US" dirty="0" smtClean="0"/>
              <a:t>Increased use of genomics in mating programs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9770-EC55-6745-BBAB-A0764E32B3A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27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Genotype counts by chip density (2016)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9770-EC55-6745-BBAB-A0764E32B3AB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811824" y="2039814"/>
          <a:ext cx="22250400" cy="10867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1658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Parentage validation and discovery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Parent-progeny conflicts detected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Animal checked against all other genotypes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Reported to breeds and requesters</a:t>
            </a:r>
          </a:p>
          <a:p>
            <a:pPr lvl="1">
              <a:spcAft>
                <a:spcPts val="6600"/>
              </a:spcAft>
            </a:pPr>
            <a:r>
              <a:rPr lang="en-US" dirty="0" smtClean="0"/>
              <a:t>Correct sire usually detected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Maternal grandsire checked</a:t>
            </a:r>
          </a:p>
          <a:p>
            <a:pPr lvl="1"/>
            <a:r>
              <a:rPr lang="en-US" dirty="0" smtClean="0"/>
              <a:t>Less certain than parentage checking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9770-EC55-6745-BBAB-A0764E32B3AB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7449781" y="6167857"/>
            <a:ext cx="5127666" cy="5943600"/>
            <a:chOff x="6477001" y="3453710"/>
            <a:chExt cx="2362200" cy="2738075"/>
          </a:xfrm>
        </p:grpSpPr>
        <p:pic>
          <p:nvPicPr>
            <p:cNvPr id="6" name="Picture 5" descr="bullpout.gif"/>
            <p:cNvPicPr>
              <a:picLocks noChangeAspect="1"/>
            </p:cNvPicPr>
            <p:nvPr/>
          </p:nvPicPr>
          <p:blipFill>
            <a:blip r:embed="rId2" cstate="print"/>
            <a:srcRect l="2778" t="609" r="11111"/>
            <a:stretch>
              <a:fillRect/>
            </a:stretch>
          </p:blipFill>
          <p:spPr>
            <a:xfrm>
              <a:off x="6477001" y="3453710"/>
              <a:ext cx="2362200" cy="273807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 rot="8596125" flipH="1" flipV="1">
              <a:off x="6495893" y="3464611"/>
              <a:ext cx="2257747" cy="114761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ArchUp">
                <a:avLst>
                  <a:gd name="adj" fmla="val 10765640"/>
                </a:avLst>
              </a:prstTxWarp>
              <a:spAutoFit/>
            </a:bodyPr>
            <a:lstStyle/>
            <a:p>
              <a:pPr algn="ctr"/>
              <a:r>
                <a:rPr lang="en-US" sz="42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3F3F3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Who’s your daddy?</a:t>
              </a:r>
              <a:endParaRPr lang="en-US" sz="4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3F3F3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evaluation if grandsire unlikely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3600"/>
              </a:spcAft>
            </a:pPr>
            <a:r>
              <a:rPr lang="en-US" dirty="0" smtClean="0"/>
              <a:t>Planned implementation later this year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Imposed to reduce evaluation volatility</a:t>
            </a:r>
          </a:p>
          <a:p>
            <a:pPr lvl="1">
              <a:spcAft>
                <a:spcPts val="3600"/>
              </a:spcAft>
            </a:pPr>
            <a:r>
              <a:rPr lang="en-US" dirty="0" smtClean="0"/>
              <a:t>Forces pedigree correction before evaluation release</a:t>
            </a:r>
          </a:p>
          <a:p>
            <a:pPr>
              <a:spcAft>
                <a:spcPts val="3600"/>
              </a:spcAft>
            </a:pPr>
            <a:r>
              <a:rPr lang="en-US" dirty="0" smtClean="0"/>
              <a:t>Grandsire or parent can be set to unknown if correction not available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Breed associations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Encourage genotyping parent</a:t>
            </a:r>
          </a:p>
          <a:p>
            <a:pPr lvl="1">
              <a:lnSpc>
                <a:spcPts val="6000"/>
              </a:lnSpc>
            </a:pPr>
            <a:r>
              <a:rPr lang="en-US" dirty="0" smtClean="0"/>
              <a:t>Allow </a:t>
            </a:r>
            <a:r>
              <a:rPr lang="en-US" dirty="0"/>
              <a:t>making </a:t>
            </a:r>
            <a:r>
              <a:rPr lang="en-US" dirty="0" smtClean="0"/>
              <a:t>grandsire unknown with adjustment to registry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9770-EC55-6745-BBAB-A0764E32B3A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04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4">
      <a:dk1>
        <a:sysClr val="windowText" lastClr="000000"/>
      </a:dk1>
      <a:lt1>
        <a:sysClr val="window" lastClr="FFFFFF"/>
      </a:lt1>
      <a:dk2>
        <a:srgbClr val="1B154B"/>
      </a:dk2>
      <a:lt2>
        <a:srgbClr val="EEECE1"/>
      </a:lt2>
      <a:accent1>
        <a:srgbClr val="1B154B"/>
      </a:accent1>
      <a:accent2>
        <a:srgbClr val="990C22"/>
      </a:accent2>
      <a:accent3>
        <a:srgbClr val="1B4389"/>
      </a:accent3>
      <a:accent4>
        <a:srgbClr val="C85D22"/>
      </a:accent4>
      <a:accent5>
        <a:srgbClr val="3183C0"/>
      </a:accent5>
      <a:accent6>
        <a:srgbClr val="F09A00"/>
      </a:accent6>
      <a:hlink>
        <a:srgbClr val="990C22"/>
      </a:hlink>
      <a:folHlink>
        <a:srgbClr val="1B37A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8202</TotalTime>
  <Words>1285</Words>
  <Application>Microsoft Macintosh PowerPoint</Application>
  <PresentationFormat>Custom</PresentationFormat>
  <Paragraphs>242</Paragraphs>
  <Slides>35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Calibri</vt:lpstr>
      <vt:lpstr>Century Gothic</vt:lpstr>
      <vt:lpstr>Mangal</vt:lpstr>
      <vt:lpstr>Office Theme</vt:lpstr>
      <vt:lpstr>My vision for dairy genomics</vt:lpstr>
      <vt:lpstr>Where are we now?</vt:lpstr>
      <vt:lpstr>Genotype counts by animal sex</vt:lpstr>
      <vt:lpstr>AI breedings to genomic bulls</vt:lpstr>
      <vt:lpstr>Release of evaluations</vt:lpstr>
      <vt:lpstr>Where are we going?</vt:lpstr>
      <vt:lpstr>Genotype counts by chip density (2016)</vt:lpstr>
      <vt:lpstr>Parentage validation and discovery</vt:lpstr>
      <vt:lpstr>No evaluation if grandsire unlikely</vt:lpstr>
      <vt:lpstr>Generation interval – Holstein</vt:lpstr>
      <vt:lpstr>Marketed Holstein bulls</vt:lpstr>
      <vt:lpstr>Improving accuracy</vt:lpstr>
      <vt:lpstr>Imputation</vt:lpstr>
      <vt:lpstr>Haplotypes affecting fertility</vt:lpstr>
      <vt:lpstr>Mating programs</vt:lpstr>
      <vt:lpstr>Genomic evaluation of crossbreds</vt:lpstr>
      <vt:lpstr>Working with sequence data</vt:lpstr>
      <vt:lpstr>DNA</vt:lpstr>
      <vt:lpstr>Use of sequence data</vt:lpstr>
      <vt:lpstr>Causative variants</vt:lpstr>
      <vt:lpstr>Steps to add causative variant</vt:lpstr>
      <vt:lpstr>Project to find causative variants</vt:lpstr>
      <vt:lpstr>Use of sequence data</vt:lpstr>
      <vt:lpstr>Benefits of 2-step imputation</vt:lpstr>
      <vt:lpstr>Changing SNP set in evaluation</vt:lpstr>
      <vt:lpstr>Test of priors from 100K genotypes</vt:lpstr>
      <vt:lpstr>Results</vt:lpstr>
      <vt:lpstr>Conclusions</vt:lpstr>
      <vt:lpstr>Evaluation of new traits</vt:lpstr>
      <vt:lpstr>Traits requiring additional data</vt:lpstr>
      <vt:lpstr>Upcoming health traits</vt:lpstr>
      <vt:lpstr>Other possible new traits – data available</vt:lpstr>
      <vt:lpstr>Impact on breeders</vt:lpstr>
      <vt:lpstr>Summary</vt:lpstr>
      <vt:lpstr>PowerPoint Presentation</vt:lpstr>
    </vt:vector>
  </TitlesOfParts>
  <Company>Quintain Marketing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Shelby Clarke</dc:creator>
  <dc:description>Designed for the Council on Dairy Cattle Breeding</dc:description>
  <cp:lastModifiedBy>George Wiggans</cp:lastModifiedBy>
  <cp:revision>96</cp:revision>
  <dcterms:created xsi:type="dcterms:W3CDTF">2015-04-02T15:46:34Z</dcterms:created>
  <dcterms:modified xsi:type="dcterms:W3CDTF">2017-04-28T15:18:06Z</dcterms:modified>
</cp:coreProperties>
</file>